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5"/>
  </p:notesMasterIdLst>
  <p:sldIdLst>
    <p:sldId id="427" r:id="rId2"/>
    <p:sldId id="640" r:id="rId3"/>
    <p:sldId id="547" r:id="rId4"/>
    <p:sldId id="523" r:id="rId5"/>
    <p:sldId id="524" r:id="rId6"/>
    <p:sldId id="553" r:id="rId7"/>
    <p:sldId id="556" r:id="rId8"/>
    <p:sldId id="557" r:id="rId9"/>
    <p:sldId id="558" r:id="rId10"/>
    <p:sldId id="559" r:id="rId11"/>
    <p:sldId id="560" r:id="rId12"/>
    <p:sldId id="568" r:id="rId13"/>
    <p:sldId id="569" r:id="rId14"/>
    <p:sldId id="570" r:id="rId15"/>
    <p:sldId id="585" r:id="rId16"/>
    <p:sldId id="577" r:id="rId17"/>
    <p:sldId id="578" r:id="rId18"/>
    <p:sldId id="579" r:id="rId19"/>
    <p:sldId id="580" r:id="rId20"/>
    <p:sldId id="581" r:id="rId21"/>
    <p:sldId id="638" r:id="rId22"/>
    <p:sldId id="639" r:id="rId23"/>
    <p:sldId id="5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Boukas" initials="JB"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66"/>
    <a:srgbClr val="575C8F"/>
    <a:srgbClr val="5E68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48895" autoAdjust="0"/>
  </p:normalViewPr>
  <p:slideViewPr>
    <p:cSldViewPr>
      <p:cViewPr varScale="1">
        <p:scale>
          <a:sx n="118" d="100"/>
          <a:sy n="118" d="100"/>
        </p:scale>
        <p:origin x="2362" y="86"/>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8C4763-E4C1-4D11-8068-81E7C242F969}" type="datetimeFigureOut">
              <a:rPr lang="en-US" smtClean="0"/>
              <a:t>12/1/2021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4A50FE-F53A-4E4F-8B3B-F89D28D2C109}" type="slidenum">
              <a:rPr lang="en-US" smtClean="0"/>
              <a:t>‹#›</a:t>
            </a:fld>
            <a:endParaRPr lang="en-US"/>
          </a:p>
        </p:txBody>
      </p:sp>
    </p:spTree>
    <p:extLst>
      <p:ext uri="{BB962C8B-B14F-4D97-AF65-F5344CB8AC3E}">
        <p14:creationId xmlns:p14="http://schemas.microsoft.com/office/powerpoint/2010/main" val="11278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a:t>Bonjour à tous. Je suis heureux d'avoir l'opportunité de partager avec vous notre recherche concernant l'application de l'IA et en particulier du </a:t>
            </a:r>
            <a:r>
              <a:rPr lang="en-US" baseline="0" dirty="0"/>
              <a:t>Deep  Reinforcement Learning </a:t>
            </a:r>
            <a:r>
              <a:rPr lang="fr-FR" dirty="0"/>
              <a:t>pour la participation au marché de l'énergie INTRADAY. Ce travail a été réalisé en collaboration avec le groupe d'analystes d'</a:t>
            </a:r>
            <a:r>
              <a:rPr lang="fr-FR" dirty="0" err="1"/>
              <a:t>Engie</a:t>
            </a:r>
            <a:r>
              <a:rPr lang="fr-FR" dirty="0"/>
              <a:t> et a récemment été accepté pour publication dans la revue Machine Learning.</a:t>
            </a:r>
          </a:p>
          <a:p>
            <a:endParaRPr lang="fr-FR" dirty="0"/>
          </a:p>
          <a:p>
            <a:r>
              <a:rPr lang="fr-FR" dirty="0"/>
              <a:t>Commençons donc par quelques mots motivants pour ce travail :</a:t>
            </a:r>
            <a:endParaRPr lang="en-US" baseline="0" dirty="0"/>
          </a:p>
        </p:txBody>
      </p:sp>
      <p:sp>
        <p:nvSpPr>
          <p:cNvPr id="4" name="Slide Number Placeholder 3"/>
          <p:cNvSpPr>
            <a:spLocks noGrp="1"/>
          </p:cNvSpPr>
          <p:nvPr>
            <p:ph type="sldNum" sz="quarter" idx="10"/>
          </p:nvPr>
        </p:nvSpPr>
        <p:spPr/>
        <p:txBody>
          <a:bodyPr/>
          <a:lstStyle/>
          <a:p>
            <a:fld id="{B44A50FE-F53A-4E4F-8B3B-F89D28D2C109}" type="slidenum">
              <a:rPr lang="en-US" smtClean="0"/>
              <a:t>1</a:t>
            </a:fld>
            <a:endParaRPr lang="en-US"/>
          </a:p>
        </p:txBody>
      </p:sp>
    </p:spTree>
    <p:extLst>
      <p:ext uri="{BB962C8B-B14F-4D97-AF65-F5344CB8AC3E}">
        <p14:creationId xmlns:p14="http://schemas.microsoft.com/office/powerpoint/2010/main" val="771296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 ce stade, il est important de souligner que l'espace d'observation ainsi que l'espace d'action sont de grande dimension et de taille variable puisqu'ils dépendent du nombre de </a:t>
            </a:r>
            <a:r>
              <a:rPr lang="fr-FR" sz="1200" b="0" i="0" u="none" strike="noStrike" kern="1200" baseline="0" dirty="0">
                <a:solidFill>
                  <a:schemeClr val="tx1"/>
                </a:solidFill>
                <a:latin typeface="+mn-lt"/>
                <a:ea typeface="+mn-ea"/>
                <a:cs typeface="+mn-cs"/>
              </a:rPr>
              <a:t>commandes</a:t>
            </a:r>
            <a:r>
              <a:rPr lang="fr-FR" dirty="0"/>
              <a:t> existant dans le </a:t>
            </a:r>
            <a:r>
              <a:rPr lang="fr-FR" dirty="0" err="1"/>
              <a:t>OrderBook</a:t>
            </a:r>
            <a:r>
              <a:rPr lang="fr-FR" dirty="0"/>
              <a:t>. Dans ce qui suit, nous ferons un ensemble d'hypothèses qui nous permettront de réduire sa taille afin de pouvoir le résoudre.</a:t>
            </a:r>
            <a:endParaRPr lang="en-US" dirty="0"/>
          </a:p>
        </p:txBody>
      </p:sp>
      <p:sp>
        <p:nvSpPr>
          <p:cNvPr id="4" name="Slide Number Placeholder 3"/>
          <p:cNvSpPr>
            <a:spLocks noGrp="1"/>
          </p:cNvSpPr>
          <p:nvPr>
            <p:ph type="sldNum" sz="quarter" idx="10"/>
          </p:nvPr>
        </p:nvSpPr>
        <p:spPr/>
        <p:txBody>
          <a:bodyPr/>
          <a:lstStyle/>
          <a:p>
            <a:fld id="{B44A50FE-F53A-4E4F-8B3B-F89D28D2C109}" type="slidenum">
              <a:rPr lang="en-US" smtClean="0"/>
              <a:t>11</a:t>
            </a:fld>
            <a:endParaRPr lang="en-US"/>
          </a:p>
        </p:txBody>
      </p:sp>
    </p:spTree>
    <p:extLst>
      <p:ext uri="{BB962C8B-B14F-4D97-AF65-F5344CB8AC3E}">
        <p14:creationId xmlns:p14="http://schemas.microsoft.com/office/powerpoint/2010/main" val="66258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aseline="0" dirty="0"/>
              <a:t>En ce qui concerne l'espace d'action, nous proposons deux actions High </a:t>
            </a:r>
            <a:r>
              <a:rPr lang="fr-FR" baseline="0" dirty="0" err="1"/>
              <a:t>Level</a:t>
            </a:r>
            <a:r>
              <a:rPr lang="fr-FR" baseline="0" dirty="0"/>
              <a:t> au lieu de l'espace d'action original. Ces actions correspondent à une transformation vers l'espace d'action original et sont définies comme suit. La première action est appelée « Trade » et sous cette action, l'agent résout un modèle d'optimisation de l'acceptation des offres basé sur les connaissances actuelles.</a:t>
            </a:r>
          </a:p>
          <a:p>
            <a:endParaRPr lang="fr-FR" baseline="0" dirty="0"/>
          </a:p>
          <a:p>
            <a:r>
              <a:rPr lang="fr-FR" baseline="0" dirty="0"/>
              <a:t>(CLIQUEZ SUR)</a:t>
            </a:r>
          </a:p>
          <a:p>
            <a:endParaRPr lang="fr-FR" baseline="0" dirty="0"/>
          </a:p>
          <a:p>
            <a:r>
              <a:rPr lang="fr-FR" baseline="0" dirty="0"/>
              <a:t>Ainsi, la combinaison optimale de commandes est sélectionnée en maximisant les revenus obtenus tout en respectant les contraintes opérationnelles du dispositif de stockage. </a:t>
            </a:r>
          </a:p>
          <a:p>
            <a:endParaRPr lang="fr-FR" baseline="0" dirty="0"/>
          </a:p>
          <a:p>
            <a:r>
              <a:rPr lang="fr-FR" baseline="0" dirty="0"/>
              <a:t>La deuxième action est appelée « </a:t>
            </a:r>
            <a:r>
              <a:rPr lang="fr-FR" baseline="0" dirty="0" err="1"/>
              <a:t>Idle</a:t>
            </a:r>
            <a:r>
              <a:rPr lang="fr-FR" baseline="0" dirty="0"/>
              <a:t> » et après cette action, aucun échange n'a lieu. L'objectif de cette approche est de capturer le coût d'opportunité lié au trading au lieu d'attendre à chaque état observé. La motivation vient du fait que même si à un moment donné le trading correspond à une récompense, peut-être attendre un peu pour qu'une meilleure combinaison de </a:t>
            </a:r>
            <a:r>
              <a:rPr lang="fr-FR" sz="1200" b="0" i="0" u="none" strike="noStrike" kern="1200" baseline="0" dirty="0">
                <a:solidFill>
                  <a:schemeClr val="tx1"/>
                </a:solidFill>
                <a:latin typeface="+mn-lt"/>
                <a:ea typeface="+mn-ea"/>
                <a:cs typeface="+mn-cs"/>
              </a:rPr>
              <a:t>commandes</a:t>
            </a:r>
            <a:r>
              <a:rPr lang="fr-FR" baseline="0" dirty="0"/>
              <a:t> se présente, se traduira par des récompenses totales plus élevées.</a:t>
            </a:r>
            <a:endParaRPr lang="en-US" baseline="0" dirty="0"/>
          </a:p>
        </p:txBody>
      </p:sp>
      <p:sp>
        <p:nvSpPr>
          <p:cNvPr id="4" name="Slide Number Placeholder 3"/>
          <p:cNvSpPr>
            <a:spLocks noGrp="1"/>
          </p:cNvSpPr>
          <p:nvPr>
            <p:ph type="sldNum" sz="quarter" idx="10"/>
          </p:nvPr>
        </p:nvSpPr>
        <p:spPr/>
        <p:txBody>
          <a:bodyPr/>
          <a:lstStyle/>
          <a:p>
            <a:fld id="{B44A50FE-F53A-4E4F-8B3B-F89D28D2C109}" type="slidenum">
              <a:rPr lang="en-US" smtClean="0"/>
              <a:t>12</a:t>
            </a:fld>
            <a:endParaRPr lang="en-US"/>
          </a:p>
        </p:txBody>
      </p:sp>
    </p:spTree>
    <p:extLst>
      <p:ext uri="{BB962C8B-B14F-4D97-AF65-F5344CB8AC3E}">
        <p14:creationId xmlns:p14="http://schemas.microsoft.com/office/powerpoint/2010/main" val="2278059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En ce qui concerne l'espace d'état, nous devons dériver une taille constante et un espace de faible dimension. Pour cette raison, nous procédons comme suit. Le graphique supérieur indique ce que l'on appelle la profondeur de </a:t>
            </a:r>
            <a:r>
              <a:rPr lang="fr-FR" sz="1200" b="0" i="0" u="none" strike="noStrike" kern="1200" baseline="0" dirty="0">
                <a:solidFill>
                  <a:schemeClr val="tx1"/>
                </a:solidFill>
                <a:latin typeface="+mn-lt"/>
                <a:ea typeface="+mn-ea"/>
                <a:cs typeface="+mn-cs"/>
              </a:rPr>
              <a:t>commandes</a:t>
            </a:r>
            <a:r>
              <a:rPr lang="fr-FR" dirty="0"/>
              <a:t> de marché pour chaque produit Q1 à Q6 à un pas de temps spécifique. La profondeur du marché est le volume cumulé, pour acheter ou vendre de l'énergie, pour chaque niveau de prix. Étant donné qu'un opérateur de dispositif de stockage souhaite arbitrer entre deux produits, nous pouvons produire les courbes agrégées pour « acheter » et « vendre de l'énergie » comme le montre la figure ci-dessous. Ce que l'on peut observer, c'est que puisqu'il n'y a pas d'opportunité d'arbitrage dans le premier graphique, cela est représenté par un large écart entre les courbes agrégées du deuxième graphique.</a:t>
            </a:r>
            <a:endParaRPr lang="en-US" dirty="0"/>
          </a:p>
        </p:txBody>
      </p:sp>
      <p:sp>
        <p:nvSpPr>
          <p:cNvPr id="4" name="Slide Number Placeholder 3"/>
          <p:cNvSpPr>
            <a:spLocks noGrp="1"/>
          </p:cNvSpPr>
          <p:nvPr>
            <p:ph type="sldNum" sz="quarter" idx="10"/>
          </p:nvPr>
        </p:nvSpPr>
        <p:spPr/>
        <p:txBody>
          <a:bodyPr/>
          <a:lstStyle/>
          <a:p>
            <a:fld id="{B44A50FE-F53A-4E4F-8B3B-F89D28D2C109}" type="slidenum">
              <a:rPr lang="en-US" smtClean="0"/>
              <a:t>13</a:t>
            </a:fld>
            <a:endParaRPr lang="en-US"/>
          </a:p>
        </p:txBody>
      </p:sp>
    </p:spTree>
    <p:extLst>
      <p:ext uri="{BB962C8B-B14F-4D97-AF65-F5344CB8AC3E}">
        <p14:creationId xmlns:p14="http://schemas.microsoft.com/office/powerpoint/2010/main" val="3228736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D'autre part dans un autre instant pour les mêmes produits il y a clairement la possibilité d'acheter de l'énergie pour le produit Q4 et de la vendre au Q5. Cette possibilité est représentée dans les courbes agrégées graphiquement parce que maintenant ils se croisent. Avec cette motivation, nous définissons l'espace d'état comme une collection de mesures de distance entre ces courbes.</a:t>
            </a:r>
            <a:endParaRPr lang="en-US" dirty="0"/>
          </a:p>
        </p:txBody>
      </p:sp>
      <p:sp>
        <p:nvSpPr>
          <p:cNvPr id="4" name="Slide Number Placeholder 3"/>
          <p:cNvSpPr>
            <a:spLocks noGrp="1"/>
          </p:cNvSpPr>
          <p:nvPr>
            <p:ph type="sldNum" sz="quarter" idx="10"/>
          </p:nvPr>
        </p:nvSpPr>
        <p:spPr/>
        <p:txBody>
          <a:bodyPr/>
          <a:lstStyle/>
          <a:p>
            <a:fld id="{B44A50FE-F53A-4E4F-8B3B-F89D28D2C109}" type="slidenum">
              <a:rPr lang="en-US" smtClean="0"/>
              <a:t>14</a:t>
            </a:fld>
            <a:endParaRPr lang="en-US"/>
          </a:p>
        </p:txBody>
      </p:sp>
    </p:spTree>
    <p:extLst>
      <p:ext uri="{BB962C8B-B14F-4D97-AF65-F5344CB8AC3E}">
        <p14:creationId xmlns:p14="http://schemas.microsoft.com/office/powerpoint/2010/main" val="4226132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schéma du processus décisionnel de Markov résultant est présenté dans ce graphique. </a:t>
            </a:r>
          </a:p>
          <a:p>
            <a:endParaRPr lang="fr-FR" dirty="0"/>
          </a:p>
          <a:p>
            <a:r>
              <a:rPr lang="fr-FR" dirty="0"/>
              <a:t>Maintenant nous pouvons procéder a optimiser la politique</a:t>
            </a:r>
            <a:r>
              <a:rPr lang="fr-FR" baseline="0" dirty="0"/>
              <a:t> de contrôle</a:t>
            </a:r>
            <a:r>
              <a:rPr lang="fr-FR" dirty="0"/>
              <a:t>, afin de maximiser les récompenses cumulées collectées</a:t>
            </a:r>
            <a:endParaRPr lang="en-US" dirty="0"/>
          </a:p>
        </p:txBody>
      </p:sp>
      <p:sp>
        <p:nvSpPr>
          <p:cNvPr id="4" name="Slide Number Placeholder 3"/>
          <p:cNvSpPr>
            <a:spLocks noGrp="1"/>
          </p:cNvSpPr>
          <p:nvPr>
            <p:ph type="sldNum" sz="quarter" idx="10"/>
          </p:nvPr>
        </p:nvSpPr>
        <p:spPr/>
        <p:txBody>
          <a:bodyPr/>
          <a:lstStyle/>
          <a:p>
            <a:fld id="{B44A50FE-F53A-4E4F-8B3B-F89D28D2C109}" type="slidenum">
              <a:rPr lang="en-US" smtClean="0"/>
              <a:t>15</a:t>
            </a:fld>
            <a:endParaRPr lang="en-US"/>
          </a:p>
        </p:txBody>
      </p:sp>
    </p:spTree>
    <p:extLst>
      <p:ext uri="{BB962C8B-B14F-4D97-AF65-F5344CB8AC3E}">
        <p14:creationId xmlns:p14="http://schemas.microsoft.com/office/powerpoint/2010/main" val="2415125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a:solidFill>
                  <a:schemeClr val="tx1"/>
                </a:solidFill>
                <a:latin typeface="+mn-lt"/>
                <a:ea typeface="+mn-ea"/>
                <a:cs typeface="+mn-cs"/>
              </a:rPr>
              <a:t>Nous utilisons d'abord les données historiques de l </a:t>
            </a:r>
            <a:r>
              <a:rPr lang="fr-FR" sz="1200" b="0" i="0" u="none" strike="noStrike" kern="1200" baseline="0" dirty="0" err="1">
                <a:solidFill>
                  <a:schemeClr val="tx1"/>
                </a:solidFill>
                <a:latin typeface="+mn-lt"/>
                <a:ea typeface="+mn-ea"/>
                <a:cs typeface="+mn-cs"/>
              </a:rPr>
              <a:t>Order</a:t>
            </a:r>
            <a:r>
              <a:rPr lang="fr-FR" sz="1200" b="0" i="0" u="none" strike="noStrike" kern="1200" baseline="0" dirty="0">
                <a:solidFill>
                  <a:schemeClr val="tx1"/>
                </a:solidFill>
                <a:latin typeface="+mn-lt"/>
                <a:ea typeface="+mn-ea"/>
                <a:cs typeface="+mn-cs"/>
              </a:rPr>
              <a:t> book et, grâce à la simulation, nous générons des trajectoires artificielles. Nous utilisons ces trajectoires collectées et une version asynchrone de l'algorithme </a:t>
            </a:r>
            <a:r>
              <a:rPr lang="fr-FR" sz="1200" b="0" i="0" u="none" strike="noStrike" kern="1200" baseline="0" dirty="0" err="1">
                <a:solidFill>
                  <a:schemeClr val="tx1"/>
                </a:solidFill>
                <a:latin typeface="+mn-lt"/>
                <a:ea typeface="+mn-ea"/>
                <a:cs typeface="+mn-cs"/>
              </a:rPr>
              <a:t>fitted</a:t>
            </a:r>
            <a:r>
              <a:rPr lang="fr-FR" sz="1200" b="0" i="0" u="none" strike="noStrike" kern="1200" baseline="0" dirty="0">
                <a:solidFill>
                  <a:schemeClr val="tx1"/>
                </a:solidFill>
                <a:latin typeface="+mn-lt"/>
                <a:ea typeface="+mn-ea"/>
                <a:cs typeface="+mn-cs"/>
              </a:rPr>
              <a:t> Q </a:t>
            </a:r>
            <a:r>
              <a:rPr lang="fr-FR" sz="1200" b="0" i="0" u="none" strike="noStrike" kern="1200" baseline="0" dirty="0" err="1">
                <a:solidFill>
                  <a:schemeClr val="tx1"/>
                </a:solidFill>
                <a:latin typeface="+mn-lt"/>
                <a:ea typeface="+mn-ea"/>
                <a:cs typeface="+mn-cs"/>
              </a:rPr>
              <a:t>iteration</a:t>
            </a:r>
            <a:r>
              <a:rPr lang="fr-FR" sz="1200" b="0" i="0" u="none" strike="noStrike" kern="1200" baseline="0" dirty="0">
                <a:solidFill>
                  <a:schemeClr val="tx1"/>
                </a:solidFill>
                <a:latin typeface="+mn-lt"/>
                <a:ea typeface="+mn-ea"/>
                <a:cs typeface="+mn-cs"/>
              </a:rPr>
              <a:t> pour optimiser notre politique de trading.</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a:solidFill>
                  <a:schemeClr val="tx1"/>
                </a:solidFill>
                <a:latin typeface="+mn-lt"/>
                <a:ea typeface="+mn-ea"/>
                <a:cs typeface="+mn-cs"/>
              </a:rPr>
              <a:t>Plusieurs acteurs qui s'exécutent sur différents threads sont utilisés pour générer des trajectoires. Les trajectoires sont stockées dans le buffer local. Lorsque le buffer local de chaque acteur est rempli, il est ajouté au buffer global. Un seul apprenant met continuellement à jour les fonctions Q en utilisant les trajectoires simulées à partir d'un tampon global.</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a:solidFill>
                  <a:schemeClr val="tx1"/>
                </a:solidFill>
                <a:latin typeface="+mn-lt"/>
                <a:ea typeface="+mn-ea"/>
                <a:cs typeface="+mn-cs"/>
              </a:rPr>
              <a:t>Cet algorithme est connu pour être efficace en termes de données et pour conduire à de meilleures propriétés d'exploration</a:t>
            </a:r>
            <a:endParaRPr lang="en-US" baseline="0" dirty="0"/>
          </a:p>
        </p:txBody>
      </p:sp>
      <p:sp>
        <p:nvSpPr>
          <p:cNvPr id="4" name="Slide Number Placeholder 3"/>
          <p:cNvSpPr>
            <a:spLocks noGrp="1"/>
          </p:cNvSpPr>
          <p:nvPr>
            <p:ph type="sldNum" sz="quarter" idx="10"/>
          </p:nvPr>
        </p:nvSpPr>
        <p:spPr/>
        <p:txBody>
          <a:bodyPr/>
          <a:lstStyle/>
          <a:p>
            <a:fld id="{B44A50FE-F53A-4E4F-8B3B-F89D28D2C109}" type="slidenum">
              <a:rPr lang="en-US" smtClean="0"/>
              <a:t>16</a:t>
            </a:fld>
            <a:endParaRPr lang="en-US"/>
          </a:p>
        </p:txBody>
      </p:sp>
    </p:spTree>
    <p:extLst>
      <p:ext uri="{BB962C8B-B14F-4D97-AF65-F5344CB8AC3E}">
        <p14:creationId xmlns:p14="http://schemas.microsoft.com/office/powerpoint/2010/main" val="3478271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Pour évaluer la performance de cette stratégie, nous la comparons à un certain nombre de références.</a:t>
            </a:r>
          </a:p>
          <a:p>
            <a:endParaRPr lang="fr-FR" dirty="0"/>
          </a:p>
          <a:p>
            <a:r>
              <a:rPr lang="fr-FR" dirty="0"/>
              <a:t>La politique</a:t>
            </a:r>
            <a:r>
              <a:rPr lang="fr-FR" baseline="0" dirty="0"/>
              <a:t> Look-</a:t>
            </a:r>
            <a:r>
              <a:rPr lang="fr-FR" baseline="0" dirty="0" err="1"/>
              <a:t>Ahead</a:t>
            </a:r>
            <a:r>
              <a:rPr lang="fr-FR" dirty="0"/>
              <a:t> permet à l'agent d'avancer rapidement un certain nombre d'étapes dans le futur et de calculer les bénéfices potentiels. Si les bénéfices futurs sont meilleurs que ceux actuels, l'agent choisit l'action </a:t>
            </a:r>
            <a:r>
              <a:rPr lang="fr-FR" dirty="0" err="1"/>
              <a:t>Idle</a:t>
            </a:r>
            <a:r>
              <a:rPr lang="fr-FR" dirty="0"/>
              <a:t>. Sinon, il sélectionne l'action Trade.</a:t>
            </a:r>
          </a:p>
          <a:p>
            <a:endParaRPr lang="fr-FR" dirty="0"/>
          </a:p>
          <a:p>
            <a:r>
              <a:rPr lang="fr-FR" dirty="0"/>
              <a:t>Cette politique ne peut pas être mise en œuvre dans la réalité. Cependant, il s'agit d'une limite supérieure à ce que d'autres politiques peuvent réaliser.</a:t>
            </a:r>
          </a:p>
          <a:p>
            <a:endParaRPr lang="fr-FR" dirty="0"/>
          </a:p>
          <a:p>
            <a:endParaRPr lang="fr-FR" dirty="0"/>
          </a:p>
          <a:p>
            <a:r>
              <a:rPr lang="fr-FR" dirty="0"/>
              <a:t>La politique </a:t>
            </a:r>
            <a:r>
              <a:rPr lang="fr-FR" dirty="0" err="1"/>
              <a:t>Heuristic</a:t>
            </a:r>
            <a:r>
              <a:rPr lang="fr-FR" dirty="0"/>
              <a:t> choisit l'action Trade ou </a:t>
            </a:r>
            <a:r>
              <a:rPr lang="fr-FR" dirty="0" err="1"/>
              <a:t>Idle</a:t>
            </a:r>
            <a:r>
              <a:rPr lang="fr-FR" dirty="0"/>
              <a:t> en fonction</a:t>
            </a:r>
            <a:r>
              <a:rPr lang="fr-FR" baseline="0" dirty="0"/>
              <a:t> </a:t>
            </a:r>
            <a:r>
              <a:rPr lang="fr-FR" dirty="0"/>
              <a:t>d'une distribution de probabilité qui est construite en fonction des résultats de la politique </a:t>
            </a:r>
            <a:r>
              <a:rPr lang="fr-FR" baseline="0" dirty="0"/>
              <a:t>Look-</a:t>
            </a:r>
            <a:r>
              <a:rPr lang="fr-FR" baseline="0" dirty="0" err="1"/>
              <a:t>Ahead</a:t>
            </a:r>
            <a:endParaRPr lang="fr-FR" baseline="0" dirty="0"/>
          </a:p>
          <a:p>
            <a:endParaRPr lang="fr-FR" dirty="0"/>
          </a:p>
          <a:p>
            <a:r>
              <a:rPr lang="fr-FR" dirty="0"/>
              <a:t>La politique Rolling-</a:t>
            </a:r>
            <a:r>
              <a:rPr lang="fr-FR" dirty="0" err="1"/>
              <a:t>Intrinsic</a:t>
            </a:r>
            <a:r>
              <a:rPr lang="fr-FR" dirty="0"/>
              <a:t> est celle qui est actuellement utilisé dans l'industrie. Cette politique sélectionne l'action Trade à chaque étape de décision. De plus, 2 variantes sont envisagées. Une qui sélectionne l'action Trade uniquement aux</a:t>
            </a:r>
            <a:r>
              <a:rPr lang="fr-FR" baseline="0" dirty="0"/>
              <a:t> </a:t>
            </a:r>
            <a:r>
              <a:rPr lang="fr-FR" baseline="0" dirty="0" err="1"/>
              <a:t>Gate</a:t>
            </a:r>
            <a:r>
              <a:rPr lang="fr-FR" baseline="0" dirty="0"/>
              <a:t> </a:t>
            </a:r>
            <a:r>
              <a:rPr lang="fr-FR" baseline="0" dirty="0" err="1"/>
              <a:t>closures</a:t>
            </a:r>
            <a:r>
              <a:rPr lang="fr-FR" baseline="0" dirty="0"/>
              <a:t> </a:t>
            </a:r>
            <a:r>
              <a:rPr lang="fr-FR" dirty="0"/>
              <a:t>et une qui sélectionne l'action Trade à une fréquence plus élevée, par exemple chaque 5min</a:t>
            </a:r>
          </a:p>
          <a:p>
            <a:endParaRPr lang="fr-FR" dirty="0"/>
          </a:p>
          <a:p>
            <a:r>
              <a:rPr lang="fr-FR" dirty="0"/>
              <a:t>Enfin, nous considérons également une version asynchrone de DQN comme une politique basée sur l'apprentissage. </a:t>
            </a:r>
          </a:p>
          <a:p>
            <a:endParaRPr lang="fr-FR" dirty="0"/>
          </a:p>
          <a:p>
            <a:r>
              <a:rPr lang="fr-FR" dirty="0"/>
              <a:t>Afin d'évaluer une politique, nous utilisons le ratio de rentabilité r, défini comme la différence en pourcentage entre une politique de référence et la valeur de Rolling-</a:t>
            </a:r>
            <a:r>
              <a:rPr lang="fr-FR" dirty="0" err="1"/>
              <a:t>Intrinsic</a:t>
            </a:r>
            <a:r>
              <a:rPr lang="fr-FR" dirty="0"/>
              <a:t>.</a:t>
            </a:r>
            <a:endParaRPr lang="en-US" dirty="0"/>
          </a:p>
        </p:txBody>
      </p:sp>
      <p:sp>
        <p:nvSpPr>
          <p:cNvPr id="4" name="Slide Number Placeholder 3"/>
          <p:cNvSpPr>
            <a:spLocks noGrp="1"/>
          </p:cNvSpPr>
          <p:nvPr>
            <p:ph type="sldNum" sz="quarter" idx="10"/>
          </p:nvPr>
        </p:nvSpPr>
        <p:spPr/>
        <p:txBody>
          <a:bodyPr/>
          <a:lstStyle/>
          <a:p>
            <a:fld id="{B44A50FE-F53A-4E4F-8B3B-F89D28D2C109}" type="slidenum">
              <a:rPr lang="en-US" smtClean="0"/>
              <a:t>17</a:t>
            </a:fld>
            <a:endParaRPr lang="en-US"/>
          </a:p>
        </p:txBody>
      </p:sp>
    </p:spTree>
    <p:extLst>
      <p:ext uri="{BB962C8B-B14F-4D97-AF65-F5344CB8AC3E}">
        <p14:creationId xmlns:p14="http://schemas.microsoft.com/office/powerpoint/2010/main" val="3938075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Nous considérons un cas d’étude avec les paramètres suivants</a:t>
            </a:r>
          </a:p>
          <a:p>
            <a:endParaRPr lang="fr-FR" dirty="0"/>
          </a:p>
          <a:p>
            <a:r>
              <a:rPr lang="fr-FR" dirty="0"/>
              <a:t>Nous utilisons un stockage d'une capacité de 40MWh, et d'une puissance de charge/décharge de 8 MW et avec une efficacité de charge/décharge de 90%</a:t>
            </a:r>
          </a:p>
          <a:p>
            <a:endParaRPr lang="fr-FR" dirty="0"/>
          </a:p>
          <a:p>
            <a:r>
              <a:rPr lang="fr-FR" dirty="0"/>
              <a:t>(CLIQUEZ SUR)</a:t>
            </a:r>
          </a:p>
          <a:p>
            <a:endParaRPr lang="fr-FR" dirty="0"/>
          </a:p>
          <a:p>
            <a:r>
              <a:rPr lang="fr-FR" dirty="0"/>
              <a:t>Nous considérons que l'étape de décision est de 15 minutes et que les produits échangés sont tous les produits QH</a:t>
            </a:r>
          </a:p>
          <a:p>
            <a:endParaRPr lang="fr-FR" dirty="0"/>
          </a:p>
          <a:p>
            <a:r>
              <a:rPr lang="fr-FR" dirty="0"/>
              <a:t>Pour les simulations, nous avons utilisé des données historiques réelles de</a:t>
            </a:r>
            <a:r>
              <a:rPr lang="fr-FR" baseline="0" dirty="0"/>
              <a:t> l’</a:t>
            </a:r>
            <a:r>
              <a:rPr lang="fr-FR" baseline="0" dirty="0" err="1"/>
              <a:t>order</a:t>
            </a:r>
            <a:r>
              <a:rPr lang="fr-FR" baseline="0" dirty="0"/>
              <a:t> book</a:t>
            </a:r>
            <a:r>
              <a:rPr lang="fr-FR" dirty="0"/>
              <a:t> de l'Allemagne 2015</a:t>
            </a:r>
          </a:p>
          <a:p>
            <a:endParaRPr lang="fr-FR" dirty="0"/>
          </a:p>
          <a:p>
            <a:r>
              <a:rPr lang="fr-FR" dirty="0"/>
              <a:t>(CLIQUEZ SUR)</a:t>
            </a:r>
          </a:p>
          <a:p>
            <a:endParaRPr lang="fr-FR" dirty="0"/>
          </a:p>
          <a:p>
            <a:r>
              <a:rPr lang="fr-FR" dirty="0"/>
              <a:t>Comme informations exogènes,</a:t>
            </a:r>
            <a:r>
              <a:rPr lang="fr-FR" baseline="0" dirty="0"/>
              <a:t> </a:t>
            </a:r>
            <a:r>
              <a:rPr lang="fr-FR" dirty="0"/>
              <a:t>nous avons utilisées les</a:t>
            </a:r>
            <a:r>
              <a:rPr lang="fr-FR" baseline="0" dirty="0"/>
              <a:t> prix </a:t>
            </a:r>
            <a:r>
              <a:rPr lang="fr-FR" baseline="0" dirty="0" err="1"/>
              <a:t>day-ahead</a:t>
            </a:r>
            <a:r>
              <a:rPr lang="fr-FR" baseline="0" dirty="0"/>
              <a:t> </a:t>
            </a:r>
            <a:r>
              <a:rPr lang="fr-FR" dirty="0"/>
              <a:t>ainsi que des données de déséquilibre et des données de caractéristiques temporelles</a:t>
            </a:r>
          </a:p>
          <a:p>
            <a:endParaRPr lang="fr-FR" dirty="0"/>
          </a:p>
          <a:p>
            <a:r>
              <a:rPr lang="fr-FR" dirty="0"/>
              <a:t>(CLIQUEZ SUR)</a:t>
            </a:r>
          </a:p>
          <a:p>
            <a:endParaRPr lang="fr-FR" dirty="0"/>
          </a:p>
          <a:p>
            <a:r>
              <a:rPr lang="fr-FR" dirty="0"/>
              <a:t>Nous utilisons un ensemble de 92 jours pour entraîner notre algorithme et nous le testons sur 152 jours</a:t>
            </a:r>
          </a:p>
          <a:p>
            <a:endParaRPr lang="fr-FR" dirty="0"/>
          </a:p>
          <a:p>
            <a:r>
              <a:rPr lang="fr-FR" dirty="0"/>
              <a:t>Les réseaux LSTM ont été utilisés comme architectures d'approximation</a:t>
            </a:r>
            <a:endParaRPr lang="en-US" dirty="0"/>
          </a:p>
        </p:txBody>
      </p:sp>
      <p:sp>
        <p:nvSpPr>
          <p:cNvPr id="4" name="Slide Number Placeholder 3"/>
          <p:cNvSpPr>
            <a:spLocks noGrp="1"/>
          </p:cNvSpPr>
          <p:nvPr>
            <p:ph type="sldNum" sz="quarter" idx="10"/>
          </p:nvPr>
        </p:nvSpPr>
        <p:spPr/>
        <p:txBody>
          <a:bodyPr/>
          <a:lstStyle/>
          <a:p>
            <a:fld id="{B44A50FE-F53A-4E4F-8B3B-F89D28D2C109}" type="slidenum">
              <a:rPr lang="en-US" smtClean="0"/>
              <a:t>18</a:t>
            </a:fld>
            <a:endParaRPr lang="en-US"/>
          </a:p>
        </p:txBody>
      </p:sp>
    </p:spTree>
    <p:extLst>
      <p:ext uri="{BB962C8B-B14F-4D97-AF65-F5344CB8AC3E}">
        <p14:creationId xmlns:p14="http://schemas.microsoft.com/office/powerpoint/2010/main" val="2134828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Dans ce tableau, nous présentons les résultats pour les différentes politiques évaluées sur l'ensemble de test.</a:t>
            </a:r>
          </a:p>
          <a:p>
            <a:r>
              <a:rPr lang="fr-FR" sz="1200" b="0" i="0" u="none" strike="noStrike" kern="1200" baseline="0" dirty="0">
                <a:solidFill>
                  <a:schemeClr val="tx1"/>
                </a:solidFill>
                <a:latin typeface="+mn-lt"/>
                <a:ea typeface="+mn-ea"/>
                <a:cs typeface="+mn-cs"/>
              </a:rPr>
              <a:t>(CLIQUEZ SUR)</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La politique </a:t>
            </a:r>
            <a:r>
              <a:rPr lang="fr-FR" sz="1200" b="0" i="0" u="none" strike="noStrike" kern="1200" baseline="0" dirty="0" err="1">
                <a:solidFill>
                  <a:schemeClr val="tx1"/>
                </a:solidFill>
                <a:latin typeface="+mn-lt"/>
                <a:ea typeface="+mn-ea"/>
                <a:cs typeface="+mn-cs"/>
              </a:rPr>
              <a:t>fitted</a:t>
            </a:r>
            <a:r>
              <a:rPr lang="fr-FR" sz="1200" b="0" i="0" u="none" strike="noStrike" kern="1200" baseline="0" dirty="0">
                <a:solidFill>
                  <a:schemeClr val="tx1"/>
                </a:solidFill>
                <a:latin typeface="+mn-lt"/>
                <a:ea typeface="+mn-ea"/>
                <a:cs typeface="+mn-cs"/>
              </a:rPr>
              <a:t>-Q  génère en moyenne un profit supérieur de 3.8% par rapport à la politique </a:t>
            </a:r>
            <a:r>
              <a:rPr lang="fr-FR" sz="1200" b="0" i="0" u="none" strike="noStrike" kern="1200" baseline="0" dirty="0" err="1">
                <a:solidFill>
                  <a:schemeClr val="tx1"/>
                </a:solidFill>
                <a:latin typeface="+mn-lt"/>
                <a:ea typeface="+mn-ea"/>
                <a:cs typeface="+mn-cs"/>
              </a:rPr>
              <a:t>rolling</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intrinsic</a:t>
            </a:r>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(CLIQUEZ SUR)</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L’</a:t>
            </a:r>
            <a:r>
              <a:rPr lang="fr-FR" sz="1200" b="0" i="0" u="none" strike="noStrike" kern="1200" baseline="0" dirty="0" err="1">
                <a:solidFill>
                  <a:schemeClr val="tx1"/>
                </a:solidFill>
                <a:latin typeface="+mn-lt"/>
                <a:ea typeface="+mn-ea"/>
                <a:cs typeface="+mn-cs"/>
              </a:rPr>
              <a:t>algorithm</a:t>
            </a:r>
            <a:r>
              <a:rPr lang="fr-FR" sz="1200" b="0" i="0" u="none" strike="noStrike" kern="1200" baseline="0" dirty="0">
                <a:solidFill>
                  <a:schemeClr val="tx1"/>
                </a:solidFill>
                <a:latin typeface="+mn-lt"/>
                <a:ea typeface="+mn-ea"/>
                <a:cs typeface="+mn-cs"/>
              </a:rPr>
              <a:t> ADQN donne des résultats très similaires de 3.9%.</a:t>
            </a:r>
          </a:p>
          <a:p>
            <a:r>
              <a:rPr lang="fr-FR" sz="1200" b="0" i="0" u="none" strike="noStrike" kern="1200" baseline="0" dirty="0">
                <a:solidFill>
                  <a:schemeClr val="tx1"/>
                </a:solidFill>
                <a:latin typeface="+mn-lt"/>
                <a:ea typeface="+mn-ea"/>
                <a:cs typeface="+mn-cs"/>
              </a:rPr>
              <a:t>(CLIQUEZ SUR)</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Les résultats de la variante du </a:t>
            </a:r>
            <a:r>
              <a:rPr lang="fr-FR" sz="1200" b="0" i="0" u="none" strike="noStrike" kern="1200" baseline="0" dirty="0" err="1">
                <a:solidFill>
                  <a:schemeClr val="tx1"/>
                </a:solidFill>
                <a:latin typeface="+mn-lt"/>
                <a:ea typeface="+mn-ea"/>
                <a:cs typeface="+mn-cs"/>
              </a:rPr>
              <a:t>rolling</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intrinsic</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pRIg</a:t>
            </a:r>
            <a:r>
              <a:rPr lang="fr-FR" sz="1200" b="0" i="0" u="none" strike="noStrike" kern="1200" baseline="0" dirty="0">
                <a:solidFill>
                  <a:schemeClr val="tx1"/>
                </a:solidFill>
                <a:latin typeface="+mn-lt"/>
                <a:ea typeface="+mn-ea"/>
                <a:cs typeface="+mn-cs"/>
              </a:rPr>
              <a:t>, qui choisit l’action Trade uniquement aux </a:t>
            </a:r>
            <a:r>
              <a:rPr lang="fr-FR" sz="1200" b="0" i="0" u="none" strike="noStrike" kern="1200" baseline="0" dirty="0" err="1">
                <a:solidFill>
                  <a:schemeClr val="tx1"/>
                </a:solidFill>
                <a:latin typeface="+mn-lt"/>
                <a:ea typeface="+mn-ea"/>
                <a:cs typeface="+mn-cs"/>
              </a:rPr>
              <a:t>gate</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closures</a:t>
            </a:r>
            <a:r>
              <a:rPr lang="fr-FR" sz="1200" b="0" i="0" u="none" strike="noStrike" kern="1200" baseline="0" dirty="0">
                <a:solidFill>
                  <a:schemeClr val="tx1"/>
                </a:solidFill>
                <a:latin typeface="+mn-lt"/>
                <a:ea typeface="+mn-ea"/>
                <a:cs typeface="+mn-cs"/>
              </a:rPr>
              <a:t>, suggèrent qu'un agent ne devrait pas engager son unité de stockage dès le début de l'horizon de négociation.</a:t>
            </a:r>
          </a:p>
          <a:p>
            <a:r>
              <a:rPr lang="fr-FR" sz="1200" b="0" i="0" u="none" strike="noStrike" kern="1200" baseline="0" dirty="0">
                <a:solidFill>
                  <a:schemeClr val="tx1"/>
                </a:solidFill>
                <a:latin typeface="+mn-lt"/>
                <a:ea typeface="+mn-ea"/>
                <a:cs typeface="+mn-cs"/>
              </a:rPr>
              <a:t>Au lieu de cela, il devrait attendre jusqu'à ce que la première </a:t>
            </a:r>
            <a:r>
              <a:rPr lang="fr-FR" sz="1200" b="0" i="0" u="none" strike="noStrike" kern="1200" baseline="0" dirty="0" err="1">
                <a:solidFill>
                  <a:schemeClr val="tx1"/>
                </a:solidFill>
                <a:latin typeface="+mn-lt"/>
                <a:ea typeface="+mn-ea"/>
                <a:cs typeface="+mn-cs"/>
              </a:rPr>
              <a:t>gate</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closure</a:t>
            </a:r>
            <a:r>
              <a:rPr lang="fr-FR" sz="1200" b="0" i="0" u="none" strike="noStrike" kern="1200" baseline="0" dirty="0">
                <a:solidFill>
                  <a:schemeClr val="tx1"/>
                </a:solidFill>
                <a:latin typeface="+mn-lt"/>
                <a:ea typeface="+mn-ea"/>
                <a:cs typeface="+mn-cs"/>
              </a:rPr>
              <a:t> ait lieu. </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err="1">
                <a:solidFill>
                  <a:schemeClr val="tx1"/>
                </a:solidFill>
                <a:latin typeface="+mn-lt"/>
                <a:ea typeface="+mn-ea"/>
                <a:cs typeface="+mn-cs"/>
              </a:rPr>
              <a:t>pRIg</a:t>
            </a:r>
            <a:r>
              <a:rPr lang="fr-FR" sz="1200" b="0" i="0" u="none" strike="noStrike" kern="1200" baseline="0" dirty="0">
                <a:solidFill>
                  <a:schemeClr val="tx1"/>
                </a:solidFill>
                <a:latin typeface="+mn-lt"/>
                <a:ea typeface="+mn-ea"/>
                <a:cs typeface="+mn-cs"/>
              </a:rPr>
              <a:t> produit une amélioration de 5.5% dans l'ensemble de test. il est légèrement meilleur que la politique </a:t>
            </a:r>
            <a:r>
              <a:rPr lang="fr-FR" sz="1200" b="0" i="0" u="none" strike="noStrike" kern="1200" baseline="0" dirty="0" err="1">
                <a:solidFill>
                  <a:schemeClr val="tx1"/>
                </a:solidFill>
                <a:latin typeface="+mn-lt"/>
                <a:ea typeface="+mn-ea"/>
                <a:cs typeface="+mn-cs"/>
              </a:rPr>
              <a:t>fitted</a:t>
            </a:r>
            <a:r>
              <a:rPr lang="fr-FR" sz="1200" b="0" i="0" u="none" strike="noStrike" kern="1200" baseline="0" dirty="0">
                <a:solidFill>
                  <a:schemeClr val="tx1"/>
                </a:solidFill>
                <a:latin typeface="+mn-lt"/>
                <a:ea typeface="+mn-ea"/>
                <a:cs typeface="+mn-cs"/>
              </a:rPr>
              <a:t>-Q </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(CLIQUEZ SUR)</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On peut observer que les politiques  look-</a:t>
            </a:r>
            <a:r>
              <a:rPr lang="fr-FR" sz="1200" b="0" i="0" u="none" strike="noStrike" kern="1200" baseline="0" dirty="0" err="1">
                <a:solidFill>
                  <a:schemeClr val="tx1"/>
                </a:solidFill>
                <a:latin typeface="+mn-lt"/>
                <a:ea typeface="+mn-ea"/>
                <a:cs typeface="+mn-cs"/>
              </a:rPr>
              <a:t>ahead</a:t>
            </a:r>
            <a:r>
              <a:rPr lang="fr-FR" sz="1200" b="0" i="0" u="none" strike="noStrike" kern="1200" baseline="0" dirty="0">
                <a:solidFill>
                  <a:schemeClr val="tx1"/>
                </a:solidFill>
                <a:latin typeface="+mn-lt"/>
                <a:ea typeface="+mn-ea"/>
                <a:cs typeface="+mn-cs"/>
              </a:rPr>
              <a:t>  pLA1 et pLA2 produisent en moyenne une amélioration de 12% par rapport à la </a:t>
            </a:r>
            <a:r>
              <a:rPr lang="fr-FR" sz="1200" b="0" i="0" u="none" strike="noStrike" kern="1200" baseline="0" dirty="0" err="1">
                <a:solidFill>
                  <a:schemeClr val="tx1"/>
                </a:solidFill>
                <a:latin typeface="+mn-lt"/>
                <a:ea typeface="+mn-ea"/>
                <a:cs typeface="+mn-cs"/>
              </a:rPr>
              <a:t>rolling</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intrinsic</a:t>
            </a:r>
            <a:r>
              <a:rPr lang="fr-FR" sz="1200" b="0" i="0" u="none" strike="noStrike" kern="1200" baseline="0" dirty="0">
                <a:solidFill>
                  <a:schemeClr val="tx1"/>
                </a:solidFill>
                <a:latin typeface="+mn-lt"/>
                <a:ea typeface="+mn-ea"/>
                <a:cs typeface="+mn-cs"/>
              </a:rPr>
              <a:t> . Cela implique que les marges d'amélioration des performances sont assez étroites dans ce cas particulier qui est considéré.</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(CLIQUEZ SUR)</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La répartition des échantillons selon le ratio de rentabilité obtenu est présentée dans ce graphique. On peut observer que la plupart des échantillons sont répartis dans l'intervalle entre -10% et 20% et que la distribution a un biais positif.</a:t>
            </a:r>
            <a:endParaRPr lang="en-US" dirty="0"/>
          </a:p>
        </p:txBody>
      </p:sp>
      <p:sp>
        <p:nvSpPr>
          <p:cNvPr id="4" name="Slide Number Placeholder 3"/>
          <p:cNvSpPr>
            <a:spLocks noGrp="1"/>
          </p:cNvSpPr>
          <p:nvPr>
            <p:ph type="sldNum" sz="quarter" idx="10"/>
          </p:nvPr>
        </p:nvSpPr>
        <p:spPr/>
        <p:txBody>
          <a:bodyPr/>
          <a:lstStyle/>
          <a:p>
            <a:fld id="{B44A50FE-F53A-4E4F-8B3B-F89D28D2C109}" type="slidenum">
              <a:rPr lang="en-US" smtClean="0"/>
              <a:t>19</a:t>
            </a:fld>
            <a:endParaRPr lang="en-US"/>
          </a:p>
        </p:txBody>
      </p:sp>
    </p:spTree>
    <p:extLst>
      <p:ext uri="{BB962C8B-B14F-4D97-AF65-F5344CB8AC3E}">
        <p14:creationId xmlns:p14="http://schemas.microsoft.com/office/powerpoint/2010/main" val="1350478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Dans ces graphiques on voit l'évaluation progressive des performances de l'algorithme dans les deux ensembles en fonction du nombre de trajectoires collectées. Nous observons que pendant que le processus de formation progresse, l'agent commence rapidement à imiter la </a:t>
            </a:r>
            <a:r>
              <a:rPr lang="fr-FR" dirty="0" err="1"/>
              <a:t>rolling</a:t>
            </a:r>
            <a:r>
              <a:rPr lang="fr-FR" dirty="0"/>
              <a:t> </a:t>
            </a:r>
            <a:r>
              <a:rPr lang="fr-FR" dirty="0" err="1"/>
              <a:t>intrinsic</a:t>
            </a:r>
            <a:r>
              <a:rPr lang="fr-FR" dirty="0"/>
              <a:t> mais il faut un certain nombre d'épisodes pour identifier une meilleure politique</a:t>
            </a:r>
            <a:endParaRPr lang="en-US" baseline="0" dirty="0"/>
          </a:p>
        </p:txBody>
      </p:sp>
      <p:sp>
        <p:nvSpPr>
          <p:cNvPr id="4" name="Slide Number Placeholder 3"/>
          <p:cNvSpPr>
            <a:spLocks noGrp="1"/>
          </p:cNvSpPr>
          <p:nvPr>
            <p:ph type="sldNum" sz="quarter" idx="10"/>
          </p:nvPr>
        </p:nvSpPr>
        <p:spPr/>
        <p:txBody>
          <a:bodyPr/>
          <a:lstStyle/>
          <a:p>
            <a:fld id="{B44A50FE-F53A-4E4F-8B3B-F89D28D2C109}" type="slidenum">
              <a:rPr lang="en-US" smtClean="0"/>
              <a:t>20</a:t>
            </a:fld>
            <a:endParaRPr lang="en-US"/>
          </a:p>
        </p:txBody>
      </p:sp>
    </p:spTree>
    <p:extLst>
      <p:ext uri="{BB962C8B-B14F-4D97-AF65-F5344CB8AC3E}">
        <p14:creationId xmlns:p14="http://schemas.microsoft.com/office/powerpoint/2010/main" val="1593531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Le changement climatique, causé par les émissions anthropiques de CO2 du milieu du 20e siècle à nos jours, est un enjeu contemporain majeur.</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On estime que la température moyenne mondiale a augmenté de plus de 1,2 °C depuis la fin du dix-neuvième siècle. Les années 2016 et 2020 étant les années les plus chaudes jamais enregistrées.</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Pour tenter de lutter contre le changement climatique, l'Accord de Paris signé par les dirigeants mondiaux, fixe un objectif clair pour limiter l'augmentation de la température mondiale bien en dessous de 2°C et, idéalement, à 1,5°C, par rapport aux niveaux préindustriels.</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L'objectif principal de cette transformation est de limiter considérablement les émissions de CO2 liées à l'énergie et d'atteindre la neutralité carbone d'ici 2050.</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(CLIQUEZ SUR)</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Dans l'Union européenne, cette transformation se traduit par des objectifs de 32 % d'énergies renouvelables dans le mix énergétique et 40 % de la demande couverte par les sources d'énergies renouvelables variables  d'ici 2030.</a:t>
            </a:r>
          </a:p>
          <a:p>
            <a:r>
              <a:rPr lang="fr-FR" sz="1200" b="0" i="0" u="none" strike="noStrike" kern="1200" baseline="0" dirty="0">
                <a:solidFill>
                  <a:schemeClr val="tx1"/>
                </a:solidFill>
                <a:latin typeface="+mn-lt"/>
                <a:ea typeface="+mn-ea"/>
                <a:cs typeface="+mn-cs"/>
              </a:rPr>
              <a:t>Globalement, la partie des installations d'énergie renouvelables devrait atteindre 36% d'ici 2050 et selon l'International </a:t>
            </a:r>
            <a:r>
              <a:rPr lang="fr-FR" sz="1200" b="0" i="0" u="none" strike="noStrike" kern="1200" baseline="0" dirty="0" err="1">
                <a:solidFill>
                  <a:schemeClr val="tx1"/>
                </a:solidFill>
                <a:latin typeface="+mn-lt"/>
                <a:ea typeface="+mn-ea"/>
                <a:cs typeface="+mn-cs"/>
              </a:rPr>
              <a:t>Renewable</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Energy</a:t>
            </a:r>
            <a:r>
              <a:rPr lang="fr-FR" sz="1200" b="0" i="0" u="none" strike="noStrike" kern="1200" baseline="0" dirty="0">
                <a:solidFill>
                  <a:schemeClr val="tx1"/>
                </a:solidFill>
                <a:latin typeface="+mn-lt"/>
                <a:ea typeface="+mn-ea"/>
                <a:cs typeface="+mn-cs"/>
              </a:rPr>
              <a:t> Association, elle devrait même atteindre 61%.</a:t>
            </a:r>
            <a:endParaRPr lang="en-US" dirty="0"/>
          </a:p>
        </p:txBody>
      </p:sp>
      <p:sp>
        <p:nvSpPr>
          <p:cNvPr id="4" name="Slide Number Placeholder 3"/>
          <p:cNvSpPr>
            <a:spLocks noGrp="1"/>
          </p:cNvSpPr>
          <p:nvPr>
            <p:ph type="sldNum" sz="quarter" idx="10"/>
          </p:nvPr>
        </p:nvSpPr>
        <p:spPr/>
        <p:txBody>
          <a:bodyPr/>
          <a:lstStyle/>
          <a:p>
            <a:fld id="{B44A50FE-F53A-4E4F-8B3B-F89D28D2C109}" type="slidenum">
              <a:rPr lang="en-US" smtClean="0"/>
              <a:t>3</a:t>
            </a:fld>
            <a:endParaRPr lang="en-US"/>
          </a:p>
        </p:txBody>
      </p:sp>
    </p:spTree>
    <p:extLst>
      <p:ext uri="{BB962C8B-B14F-4D97-AF65-F5344CB8AC3E}">
        <p14:creationId xmlns:p14="http://schemas.microsoft.com/office/powerpoint/2010/main" val="1986103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Dans ces graphiques, nous voyons le pourcentage de jours pendant lesquels l'action "</a:t>
            </a:r>
            <a:r>
              <a:rPr lang="fr-FR" dirty="0" err="1"/>
              <a:t>trade</a:t>
            </a:r>
            <a:r>
              <a:rPr lang="fr-FR" dirty="0"/>
              <a:t>" a été sélectionnée à chaque étape de l'horizon de trading pour la look-</a:t>
            </a:r>
            <a:r>
              <a:rPr lang="fr-FR" dirty="0" err="1"/>
              <a:t>ahead</a:t>
            </a:r>
            <a:r>
              <a:rPr lang="fr-FR" dirty="0"/>
              <a:t> à gauche et la </a:t>
            </a:r>
            <a:r>
              <a:rPr lang="fr-FR" dirty="0" err="1"/>
              <a:t>fitted</a:t>
            </a:r>
            <a:r>
              <a:rPr lang="fr-FR" dirty="0"/>
              <a:t> Q à droite.</a:t>
            </a:r>
          </a:p>
          <a:p>
            <a:endParaRPr lang="fr-FR" dirty="0"/>
          </a:p>
          <a:p>
            <a:r>
              <a:rPr lang="fr-FR" dirty="0"/>
              <a:t>Comme nous pouvons l'observer à gauche, la politique look-</a:t>
            </a:r>
            <a:r>
              <a:rPr lang="fr-FR" dirty="0" err="1"/>
              <a:t>ahead</a:t>
            </a:r>
            <a:r>
              <a:rPr lang="fr-FR" dirty="0"/>
              <a:t> suggère que l'agent devrait choisir</a:t>
            </a:r>
            <a:r>
              <a:rPr lang="fr-FR" baseline="0" dirty="0"/>
              <a:t> </a:t>
            </a:r>
            <a:r>
              <a:rPr lang="fr-FR" dirty="0"/>
              <a:t>l'action "</a:t>
            </a:r>
            <a:r>
              <a:rPr lang="fr-FR" dirty="0" err="1"/>
              <a:t>trade</a:t>
            </a:r>
            <a:r>
              <a:rPr lang="fr-FR" dirty="0"/>
              <a:t>" au début de l'horizon de trading, puis attendre jusqu'à la première</a:t>
            </a:r>
            <a:r>
              <a:rPr lang="fr-FR" baseline="0" dirty="0"/>
              <a:t> </a:t>
            </a:r>
            <a:r>
              <a:rPr lang="fr-FR" dirty="0" err="1"/>
              <a:t>gate</a:t>
            </a:r>
            <a:r>
              <a:rPr lang="fr-FR" dirty="0"/>
              <a:t> </a:t>
            </a:r>
            <a:r>
              <a:rPr lang="fr-FR" dirty="0" err="1"/>
              <a:t>closure</a:t>
            </a:r>
            <a:r>
              <a:rPr lang="fr-FR" dirty="0"/>
              <a:t>. Après cela, l'agent devrait principalement choisir</a:t>
            </a:r>
            <a:r>
              <a:rPr lang="fr-FR" baseline="0" dirty="0"/>
              <a:t> l action Trade </a:t>
            </a:r>
            <a:r>
              <a:rPr lang="fr-FR" dirty="0"/>
              <a:t>jusqu'à la fin de l'horizon.</a:t>
            </a:r>
          </a:p>
          <a:p>
            <a:endParaRPr lang="fr-FR" dirty="0"/>
          </a:p>
          <a:p>
            <a:r>
              <a:rPr lang="fr-FR" dirty="0"/>
              <a:t>Nous pouvons voir sur la figure à droite que l'agent </a:t>
            </a:r>
            <a:r>
              <a:rPr lang="fr-FR" dirty="0" err="1"/>
              <a:t>fitted</a:t>
            </a:r>
            <a:r>
              <a:rPr lang="fr-FR" dirty="0"/>
              <a:t> Q ne sélectionne pas</a:t>
            </a:r>
            <a:r>
              <a:rPr lang="fr-FR" baseline="0" dirty="0"/>
              <a:t> </a:t>
            </a:r>
            <a:r>
              <a:rPr lang="fr-FR" dirty="0"/>
              <a:t>l'action "</a:t>
            </a:r>
            <a:r>
              <a:rPr lang="fr-FR" dirty="0" err="1"/>
              <a:t>trade</a:t>
            </a:r>
            <a:r>
              <a:rPr lang="fr-FR" dirty="0"/>
              <a:t>" au début de l'horizon de trading, mais commence plutôt à Trader vers 19h00 jusqu'à 20h30. Ensuite, l'agent recommence à Trader à la première </a:t>
            </a:r>
            <a:r>
              <a:rPr lang="fr-FR" dirty="0" err="1"/>
              <a:t>gate</a:t>
            </a:r>
            <a:r>
              <a:rPr lang="fr-FR" dirty="0"/>
              <a:t> </a:t>
            </a:r>
            <a:r>
              <a:rPr lang="fr-FR" dirty="0" err="1"/>
              <a:t>closure</a:t>
            </a:r>
            <a:r>
              <a:rPr lang="fr-FR" dirty="0"/>
              <a:t> et sélectionne l'action «  </a:t>
            </a:r>
            <a:r>
              <a:rPr lang="fr-FR" dirty="0" err="1"/>
              <a:t>Idle</a:t>
            </a:r>
            <a:r>
              <a:rPr lang="fr-FR" dirty="0"/>
              <a:t> » quelques fois jusqu'à la fin de l'horizon. Les deux politiques suggèrent qu'il y a une augmentation des bénéfices potentiels à l'approche de la première fermeture des portes à 23h30.</a:t>
            </a:r>
            <a:endParaRPr lang="en-US" baseline="0" dirty="0"/>
          </a:p>
        </p:txBody>
      </p:sp>
      <p:sp>
        <p:nvSpPr>
          <p:cNvPr id="4" name="Slide Number Placeholder 3"/>
          <p:cNvSpPr>
            <a:spLocks noGrp="1"/>
          </p:cNvSpPr>
          <p:nvPr>
            <p:ph type="sldNum" sz="quarter" idx="10"/>
          </p:nvPr>
        </p:nvSpPr>
        <p:spPr/>
        <p:txBody>
          <a:bodyPr/>
          <a:lstStyle/>
          <a:p>
            <a:fld id="{B44A50FE-F53A-4E4F-8B3B-F89D28D2C109}" type="slidenum">
              <a:rPr lang="en-US" smtClean="0"/>
              <a:t>21</a:t>
            </a:fld>
            <a:endParaRPr lang="en-US"/>
          </a:p>
        </p:txBody>
      </p:sp>
    </p:spTree>
    <p:extLst>
      <p:ext uri="{BB962C8B-B14F-4D97-AF65-F5344CB8AC3E}">
        <p14:creationId xmlns:p14="http://schemas.microsoft.com/office/powerpoint/2010/main" val="3321068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Ensuite, nous présentons une analyse de sensibilité du potentiel de profit sur le marché </a:t>
            </a:r>
            <a:r>
              <a:rPr lang="fr-FR" sz="1200" b="0" i="0" u="none" strike="noStrike" kern="1200" baseline="0" dirty="0" err="1">
                <a:solidFill>
                  <a:schemeClr val="tx1"/>
                </a:solidFill>
                <a:latin typeface="+mn-lt"/>
                <a:ea typeface="+mn-ea"/>
                <a:cs typeface="+mn-cs"/>
              </a:rPr>
              <a:t>Intraday</a:t>
            </a:r>
            <a:r>
              <a:rPr lang="fr-FR" sz="1200" b="0" i="0" u="none" strike="noStrike" kern="1200" baseline="0" dirty="0">
                <a:solidFill>
                  <a:schemeClr val="tx1"/>
                </a:solidFill>
                <a:latin typeface="+mn-lt"/>
                <a:ea typeface="+mn-ea"/>
                <a:cs typeface="+mn-cs"/>
              </a:rPr>
              <a:t> par rapport aux spécifications de l'unité de stockage. Pour ce faire, nous appliquons toutes les politiques décrites précédemment sur différentes configurations d'unités de stockage. Plus précisément, nous faisons varier la puissance et l'efficacité de charge/décharge</a:t>
            </a:r>
          </a:p>
          <a:p>
            <a:r>
              <a:rPr lang="fr-FR" sz="1200" b="0" i="0" u="none" strike="noStrike" kern="1200" baseline="0" dirty="0">
                <a:solidFill>
                  <a:schemeClr val="tx1"/>
                </a:solidFill>
                <a:latin typeface="+mn-lt"/>
                <a:ea typeface="+mn-ea"/>
                <a:cs typeface="+mn-cs"/>
              </a:rPr>
              <a:t>(CLIQUEZ SUR)</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On peut observer que les politiques look-</a:t>
            </a:r>
            <a:r>
              <a:rPr lang="fr-FR" sz="1200" b="0" i="0" u="none" strike="noStrike" kern="1200" baseline="0" dirty="0" err="1">
                <a:solidFill>
                  <a:schemeClr val="tx1"/>
                </a:solidFill>
                <a:latin typeface="+mn-lt"/>
                <a:ea typeface="+mn-ea"/>
                <a:cs typeface="+mn-cs"/>
              </a:rPr>
              <a:t>ahead</a:t>
            </a:r>
            <a:r>
              <a:rPr lang="fr-FR" sz="1200" b="0" i="0" u="none" strike="noStrike" kern="1200" baseline="0" dirty="0">
                <a:solidFill>
                  <a:schemeClr val="tx1"/>
                </a:solidFill>
                <a:latin typeface="+mn-lt"/>
                <a:ea typeface="+mn-ea"/>
                <a:cs typeface="+mn-cs"/>
              </a:rPr>
              <a:t> obtiennent de meilleures améliorations de performances par rapport à la </a:t>
            </a:r>
            <a:r>
              <a:rPr lang="fr-FR" sz="1200" b="0" i="0" u="none" strike="noStrike" kern="1200" baseline="0" dirty="0" err="1">
                <a:solidFill>
                  <a:schemeClr val="tx1"/>
                </a:solidFill>
                <a:latin typeface="+mn-lt"/>
                <a:ea typeface="+mn-ea"/>
                <a:cs typeface="+mn-cs"/>
              </a:rPr>
              <a:t>rolling</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intrinsic</a:t>
            </a:r>
            <a:r>
              <a:rPr lang="fr-FR" sz="1200" b="0" i="0" u="none" strike="noStrike" kern="1200" baseline="0" dirty="0">
                <a:solidFill>
                  <a:schemeClr val="tx1"/>
                </a:solidFill>
                <a:latin typeface="+mn-lt"/>
                <a:ea typeface="+mn-ea"/>
                <a:cs typeface="+mn-cs"/>
              </a:rPr>
              <a:t>, à mesure que la capacité de puissance du stockage et l'efficacité diminuent.</a:t>
            </a:r>
          </a:p>
          <a:p>
            <a:r>
              <a:rPr lang="fr-FR" sz="1200" b="0" i="0" u="none" strike="noStrike" kern="1200" baseline="0" dirty="0">
                <a:solidFill>
                  <a:schemeClr val="tx1"/>
                </a:solidFill>
                <a:latin typeface="+mn-lt"/>
                <a:ea typeface="+mn-ea"/>
                <a:cs typeface="+mn-cs"/>
              </a:rPr>
              <a:t>Ce résultat suggère qu'il devient plus avantageux de choisir l’action « </a:t>
            </a:r>
            <a:r>
              <a:rPr lang="fr-FR" sz="1200" b="0" i="0" u="none" strike="noStrike" kern="1200" baseline="0" dirty="0" err="1">
                <a:solidFill>
                  <a:schemeClr val="tx1"/>
                </a:solidFill>
                <a:latin typeface="+mn-lt"/>
                <a:ea typeface="+mn-ea"/>
                <a:cs typeface="+mn-cs"/>
              </a:rPr>
              <a:t>Idle</a:t>
            </a:r>
            <a:r>
              <a:rPr lang="fr-FR" sz="1200" b="0" i="0" u="none" strike="noStrike" kern="1200" baseline="0" dirty="0">
                <a:solidFill>
                  <a:schemeClr val="tx1"/>
                </a:solidFill>
                <a:latin typeface="+mn-lt"/>
                <a:ea typeface="+mn-ea"/>
                <a:cs typeface="+mn-cs"/>
              </a:rPr>
              <a:t> » et d'attendre que de bonnes opportunités se présentent lorsque les capacités de stockage sont plus restreintes.</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(CLIQUEZ SUR)</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Le gain de performances de la stratégie </a:t>
            </a:r>
            <a:r>
              <a:rPr lang="fr-FR" sz="1200" b="0" i="0" u="none" strike="noStrike" kern="1200" baseline="0" dirty="0" err="1">
                <a:solidFill>
                  <a:schemeClr val="tx1"/>
                </a:solidFill>
                <a:latin typeface="+mn-lt"/>
                <a:ea typeface="+mn-ea"/>
                <a:cs typeface="+mn-cs"/>
              </a:rPr>
              <a:t>pRIg</a:t>
            </a:r>
            <a:r>
              <a:rPr lang="fr-FR" sz="1200" b="0" i="0" u="none" strike="noStrike" kern="1200" baseline="0" dirty="0">
                <a:solidFill>
                  <a:schemeClr val="tx1"/>
                </a:solidFill>
                <a:latin typeface="+mn-lt"/>
                <a:ea typeface="+mn-ea"/>
                <a:cs typeface="+mn-cs"/>
              </a:rPr>
              <a:t> reste stable à environ 6 % sur toutes les configurations de stockage.</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(CLIQUEZ SUR)</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Les politiques </a:t>
            </a:r>
            <a:r>
              <a:rPr lang="fr-FR" sz="1200" b="0" i="0" u="none" strike="noStrike" kern="1200" baseline="0" dirty="0" err="1">
                <a:solidFill>
                  <a:schemeClr val="tx1"/>
                </a:solidFill>
                <a:latin typeface="+mn-lt"/>
                <a:ea typeface="+mn-ea"/>
                <a:cs typeface="+mn-cs"/>
              </a:rPr>
              <a:t>Deep</a:t>
            </a:r>
            <a:r>
              <a:rPr lang="fr-FR" sz="1200" b="0" i="0" u="none" strike="noStrike" kern="1200" baseline="0" dirty="0">
                <a:solidFill>
                  <a:schemeClr val="tx1"/>
                </a:solidFill>
                <a:latin typeface="+mn-lt"/>
                <a:ea typeface="+mn-ea"/>
                <a:cs typeface="+mn-cs"/>
              </a:rPr>
              <a:t> RL parviennent à surperformer la </a:t>
            </a:r>
            <a:r>
              <a:rPr lang="fr-FR" sz="1200" b="0" i="0" u="none" strike="noStrike" kern="1200" baseline="0" dirty="0" err="1">
                <a:solidFill>
                  <a:schemeClr val="tx1"/>
                </a:solidFill>
                <a:latin typeface="+mn-lt"/>
                <a:ea typeface="+mn-ea"/>
                <a:cs typeface="+mn-cs"/>
              </a:rPr>
              <a:t>rolling</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intrinsic</a:t>
            </a:r>
            <a:r>
              <a:rPr lang="fr-FR" sz="1200" b="0" i="0" u="none" strike="noStrike" kern="1200" baseline="0" dirty="0">
                <a:solidFill>
                  <a:schemeClr val="tx1"/>
                </a:solidFill>
                <a:latin typeface="+mn-lt"/>
                <a:ea typeface="+mn-ea"/>
                <a:cs typeface="+mn-cs"/>
              </a:rPr>
              <a:t> d'environ 4% mais ne parviennent pas à atteindre les gains de performance du </a:t>
            </a:r>
            <a:r>
              <a:rPr lang="fr-FR" sz="1200" b="0" i="0" u="none" strike="noStrike" kern="1200" baseline="0" dirty="0" err="1">
                <a:solidFill>
                  <a:schemeClr val="tx1"/>
                </a:solidFill>
                <a:latin typeface="+mn-lt"/>
                <a:ea typeface="+mn-ea"/>
                <a:cs typeface="+mn-cs"/>
              </a:rPr>
              <a:t>pRIg</a:t>
            </a:r>
            <a:endParaRPr lang="en-US" dirty="0"/>
          </a:p>
        </p:txBody>
      </p:sp>
      <p:sp>
        <p:nvSpPr>
          <p:cNvPr id="4" name="Slide Number Placeholder 3"/>
          <p:cNvSpPr>
            <a:spLocks noGrp="1"/>
          </p:cNvSpPr>
          <p:nvPr>
            <p:ph type="sldNum" sz="quarter" idx="10"/>
          </p:nvPr>
        </p:nvSpPr>
        <p:spPr/>
        <p:txBody>
          <a:bodyPr/>
          <a:lstStyle/>
          <a:p>
            <a:fld id="{B44A50FE-F53A-4E4F-8B3B-F89D28D2C109}" type="slidenum">
              <a:rPr lang="en-US" smtClean="0"/>
              <a:t>22</a:t>
            </a:fld>
            <a:endParaRPr lang="en-US"/>
          </a:p>
        </p:txBody>
      </p:sp>
    </p:spTree>
    <p:extLst>
      <p:ext uri="{BB962C8B-B14F-4D97-AF65-F5344CB8AC3E}">
        <p14:creationId xmlns:p14="http://schemas.microsoft.com/office/powerpoint/2010/main" val="3760092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aseline="0" dirty="0"/>
              <a:t>En conclusion, nous avons présenté un nouveau cadre RL pour aborder la participation du stockage au marché </a:t>
            </a:r>
            <a:r>
              <a:rPr lang="fr-FR" baseline="0" dirty="0" err="1"/>
              <a:t>Intraday</a:t>
            </a:r>
            <a:endParaRPr lang="fr-FR" baseline="0" dirty="0"/>
          </a:p>
          <a:p>
            <a:endParaRPr lang="fr-FR" baseline="0" dirty="0"/>
          </a:p>
          <a:p>
            <a:r>
              <a:rPr lang="fr-FR" baseline="0" dirty="0"/>
              <a:t>Nous avons proposé un algorithme pour résoudre ce problème qui se traduit par une politique qui est meilleure en moyenne que les pratiques industrielles actuelles.</a:t>
            </a:r>
          </a:p>
          <a:p>
            <a:endParaRPr lang="fr-FR" baseline="0" dirty="0"/>
          </a:p>
          <a:p>
            <a:r>
              <a:rPr lang="fr-FR" baseline="0" dirty="0"/>
              <a:t>Nous avons effectué une analyse de sensibilité par rapport aux caractéristiques de l'unité de stockage.</a:t>
            </a:r>
          </a:p>
          <a:p>
            <a:endParaRPr lang="fr-FR" baseline="0" dirty="0"/>
          </a:p>
          <a:p>
            <a:r>
              <a:rPr lang="fr-FR" baseline="0" dirty="0"/>
              <a:t>Nous démontrons que la politique </a:t>
            </a:r>
            <a:r>
              <a:rPr lang="fr-FR" baseline="0" dirty="0" err="1"/>
              <a:t>Deep</a:t>
            </a:r>
            <a:r>
              <a:rPr lang="fr-FR" baseline="0" dirty="0"/>
              <a:t> RL résultante peut être expliquée pour créer des règles génériques plus simples</a:t>
            </a:r>
          </a:p>
          <a:p>
            <a:endParaRPr lang="fr-FR" baseline="0" dirty="0"/>
          </a:p>
          <a:p>
            <a:r>
              <a:rPr lang="fr-FR" baseline="0" dirty="0"/>
              <a:t>Certaines limites de ce travail sont la façon dont nous avons modélisé le comportement des autres acteurs du marché, la représentation de l'État et l'utilisation de high </a:t>
            </a:r>
            <a:r>
              <a:rPr lang="fr-FR" baseline="0" dirty="0" err="1"/>
              <a:t>level</a:t>
            </a:r>
            <a:r>
              <a:rPr lang="fr-FR" baseline="0" dirty="0"/>
              <a:t> actions</a:t>
            </a:r>
            <a:endParaRPr lang="en-US" baseline="0" dirty="0"/>
          </a:p>
        </p:txBody>
      </p:sp>
      <p:sp>
        <p:nvSpPr>
          <p:cNvPr id="4" name="Slide Number Placeholder 3"/>
          <p:cNvSpPr>
            <a:spLocks noGrp="1"/>
          </p:cNvSpPr>
          <p:nvPr>
            <p:ph type="sldNum" sz="quarter" idx="10"/>
          </p:nvPr>
        </p:nvSpPr>
        <p:spPr/>
        <p:txBody>
          <a:bodyPr/>
          <a:lstStyle/>
          <a:p>
            <a:fld id="{B44A50FE-F53A-4E4F-8B3B-F89D28D2C109}" type="slidenum">
              <a:rPr lang="en-US" smtClean="0"/>
              <a:t>23</a:t>
            </a:fld>
            <a:endParaRPr lang="en-US"/>
          </a:p>
        </p:txBody>
      </p:sp>
    </p:spTree>
    <p:extLst>
      <p:ext uri="{BB962C8B-B14F-4D97-AF65-F5344CB8AC3E}">
        <p14:creationId xmlns:p14="http://schemas.microsoft.com/office/powerpoint/2010/main" val="373872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L'imprévisibilité inhérente à la production d'énergie renouvelable instantanée conduira inévitablement à des situations où l'approvisionnement prévu en électricité ne correspondra pas à la demande en temps réel. Cet effet, deviendra important lorsque de grandes parts d'énergie renouvelables seront intégrées dans le système électrique et créera des situations difficiles à gérer pour les gestionnaires de réseau.</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Dans un tel contexte, les unités de stockage peuvent aider le système en chargeant l'énergie à des moments où l'offre d'énergies renouvelables dépasse la demande. En période de faible production d'énergies renouvelables et de forte demande électrique, les unités de stockage peuvent décharger cette énergie. Ce phénomène est appelé arbitrage énergétique.</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Dans ce travail, nous visons à maximiser l'arbitrage énergétique d'une unité de stockage.</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Étant donné que des prévisions plus précises de la production d'énergies renouvelables sont disponibles presque en temps réel, on s'attend à ce que les acteurs du marché déplacent leurs transactions plus proches du temps réel pour bénéficier d'informations plus précises.</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C'est pourquoi nous avons choisi d'étudier la participation du stockage au marché européen de l'énergie </a:t>
            </a:r>
            <a:r>
              <a:rPr lang="fr-FR" sz="1200" b="0" i="0" u="none" strike="noStrike" kern="1200" baseline="0" dirty="0" err="1">
                <a:solidFill>
                  <a:schemeClr val="tx1"/>
                </a:solidFill>
                <a:latin typeface="+mn-lt"/>
                <a:ea typeface="+mn-ea"/>
                <a:cs typeface="+mn-cs"/>
              </a:rPr>
              <a:t>intraday</a:t>
            </a:r>
            <a:r>
              <a:rPr lang="fr-FR" sz="1200" b="0" i="0" u="none" strike="noStrike" kern="1200" baseline="0" dirty="0">
                <a:solidFill>
                  <a:schemeClr val="tx1"/>
                </a:solidFill>
                <a:latin typeface="+mn-lt"/>
                <a:ea typeface="+mn-ea"/>
                <a:cs typeface="+mn-cs"/>
              </a:rPr>
              <a:t> qui est la plus proche du temps réel</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En plus la </a:t>
            </a:r>
            <a:r>
              <a:rPr lang="fr-FR" sz="1200" b="0" i="0" u="none" strike="noStrike" kern="1200" baseline="0" dirty="0" err="1">
                <a:solidFill>
                  <a:schemeClr val="tx1"/>
                </a:solidFill>
                <a:latin typeface="+mn-lt"/>
                <a:ea typeface="+mn-ea"/>
                <a:cs typeface="+mn-cs"/>
              </a:rPr>
              <a:t>litérature</a:t>
            </a:r>
            <a:r>
              <a:rPr lang="fr-FR" sz="1200" b="0" i="0" u="none" strike="noStrike" kern="1200" baseline="0" dirty="0">
                <a:solidFill>
                  <a:schemeClr val="tx1"/>
                </a:solidFill>
                <a:latin typeface="+mn-lt"/>
                <a:ea typeface="+mn-ea"/>
                <a:cs typeface="+mn-cs"/>
              </a:rPr>
              <a:t> existante sur les </a:t>
            </a:r>
            <a:r>
              <a:rPr lang="fr-FR" sz="1200" b="0" i="0" u="none" strike="noStrike" kern="1200" baseline="0" dirty="0" err="1">
                <a:solidFill>
                  <a:schemeClr val="tx1"/>
                </a:solidFill>
                <a:latin typeface="+mn-lt"/>
                <a:ea typeface="+mn-ea"/>
                <a:cs typeface="+mn-cs"/>
              </a:rPr>
              <a:t>strategies</a:t>
            </a:r>
            <a:r>
              <a:rPr lang="fr-FR" sz="1200" b="0" i="0" u="none" strike="noStrike" kern="1200" baseline="0" dirty="0">
                <a:solidFill>
                  <a:schemeClr val="tx1"/>
                </a:solidFill>
                <a:latin typeface="+mn-lt"/>
                <a:ea typeface="+mn-ea"/>
                <a:cs typeface="+mn-cs"/>
              </a:rPr>
              <a:t> de participation au marches d’</a:t>
            </a:r>
            <a:r>
              <a:rPr lang="fr-FR" sz="1200" b="0" i="0" u="none" strike="noStrike" kern="1200" baseline="0" dirty="0" err="1">
                <a:solidFill>
                  <a:schemeClr val="tx1"/>
                </a:solidFill>
                <a:latin typeface="+mn-lt"/>
                <a:ea typeface="+mn-ea"/>
                <a:cs typeface="+mn-cs"/>
              </a:rPr>
              <a:t>energie</a:t>
            </a:r>
            <a:r>
              <a:rPr lang="fr-FR" sz="1200" b="0" i="0" u="none" strike="noStrike" kern="1200" baseline="0" dirty="0">
                <a:solidFill>
                  <a:schemeClr val="tx1"/>
                </a:solidFill>
                <a:latin typeface="+mn-lt"/>
                <a:ea typeface="+mn-ea"/>
                <a:cs typeface="+mn-cs"/>
              </a:rPr>
              <a:t> ne parvient pas à saisir plusieurs aspects du mécanisme de marché </a:t>
            </a:r>
            <a:r>
              <a:rPr lang="fr-FR" sz="1200" b="0" i="0" u="none" strike="noStrike" kern="1200" baseline="0" dirty="0" err="1">
                <a:solidFill>
                  <a:schemeClr val="tx1"/>
                </a:solidFill>
                <a:latin typeface="+mn-lt"/>
                <a:ea typeface="+mn-ea"/>
                <a:cs typeface="+mn-cs"/>
              </a:rPr>
              <a:t>intraday</a:t>
            </a:r>
            <a:r>
              <a:rPr lang="fr-FR" sz="1200" b="0" i="0" u="none" strike="noStrike" kern="1200" baseline="0" dirty="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B44A50FE-F53A-4E4F-8B3B-F89D28D2C109}" type="slidenum">
              <a:rPr lang="en-US" smtClean="0"/>
              <a:t>4</a:t>
            </a:fld>
            <a:endParaRPr lang="en-US"/>
          </a:p>
        </p:txBody>
      </p:sp>
    </p:spTree>
    <p:extLst>
      <p:ext uri="{BB962C8B-B14F-4D97-AF65-F5344CB8AC3E}">
        <p14:creationId xmlns:p14="http://schemas.microsoft.com/office/powerpoint/2010/main" val="1668149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a:t>Dans cet article, nous présentons d'abord un nouveau cadre de modélisation pour le marché </a:t>
            </a:r>
            <a:r>
              <a:rPr lang="fr-FR" dirty="0" err="1"/>
              <a:t>Intraday</a:t>
            </a:r>
            <a:endParaRPr lang="fr-FR" dirty="0"/>
          </a:p>
          <a:p>
            <a:endParaRPr lang="fr-FR" dirty="0"/>
          </a:p>
          <a:p>
            <a:r>
              <a:rPr lang="fr-FR" dirty="0"/>
              <a:t>Nous modélisons explicitement les contraintes techniques de l'unité de stockage</a:t>
            </a:r>
          </a:p>
          <a:p>
            <a:endParaRPr lang="fr-FR" dirty="0"/>
          </a:p>
          <a:p>
            <a:r>
              <a:rPr lang="fr-FR" dirty="0"/>
              <a:t>Nous formulons l'ensemble des hypothèses de simplification qui nous permettent de réduire la complexité et d'évaluer comment les méthodes </a:t>
            </a:r>
            <a:r>
              <a:rPr lang="fr-FR" dirty="0" err="1"/>
              <a:t>Deep</a:t>
            </a:r>
            <a:r>
              <a:rPr lang="fr-FR" dirty="0"/>
              <a:t> RL peuvent être utilisées pour résoudre le problème</a:t>
            </a:r>
            <a:endParaRPr lang="en-US" baseline="0" dirty="0"/>
          </a:p>
        </p:txBody>
      </p:sp>
      <p:sp>
        <p:nvSpPr>
          <p:cNvPr id="4" name="Slide Number Placeholder 3"/>
          <p:cNvSpPr>
            <a:spLocks noGrp="1"/>
          </p:cNvSpPr>
          <p:nvPr>
            <p:ph type="sldNum" sz="quarter" idx="10"/>
          </p:nvPr>
        </p:nvSpPr>
        <p:spPr/>
        <p:txBody>
          <a:bodyPr/>
          <a:lstStyle/>
          <a:p>
            <a:fld id="{B44A50FE-F53A-4E4F-8B3B-F89D28D2C109}" type="slidenum">
              <a:rPr lang="en-US" smtClean="0"/>
              <a:t>5</a:t>
            </a:fld>
            <a:endParaRPr lang="en-US"/>
          </a:p>
        </p:txBody>
      </p:sp>
    </p:spTree>
    <p:extLst>
      <p:ext uri="{BB962C8B-B14F-4D97-AF65-F5344CB8AC3E}">
        <p14:creationId xmlns:p14="http://schemas.microsoft.com/office/powerpoint/2010/main" val="736310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a:solidFill>
                  <a:schemeClr val="tx1"/>
                </a:solidFill>
                <a:latin typeface="+mn-lt"/>
                <a:ea typeface="+mn-ea"/>
                <a:cs typeface="+mn-cs"/>
              </a:rPr>
              <a:t>La participation au marché </a:t>
            </a:r>
            <a:r>
              <a:rPr lang="fr-FR" sz="1200" b="0" i="0" u="none" strike="noStrike" kern="1200" baseline="0" dirty="0" err="1">
                <a:solidFill>
                  <a:schemeClr val="tx1"/>
                </a:solidFill>
                <a:latin typeface="+mn-lt"/>
                <a:ea typeface="+mn-ea"/>
                <a:cs typeface="+mn-cs"/>
              </a:rPr>
              <a:t>intraday</a:t>
            </a:r>
            <a:r>
              <a:rPr lang="fr-FR" sz="1200" b="0" i="0" u="none" strike="noStrike" kern="1200" baseline="0" dirty="0">
                <a:solidFill>
                  <a:schemeClr val="tx1"/>
                </a:solidFill>
                <a:latin typeface="+mn-lt"/>
                <a:ea typeface="+mn-ea"/>
                <a:cs typeface="+mn-cs"/>
              </a:rPr>
              <a:t> est un processus continu similaire à la bourse. Chaque produit du marché correspond à la livraison physique d'énergie dans une plage horaire prédéfinie. La tranche horaire correspondant à chaque produit est définie par son point de départ t de livraison et sa durée </a:t>
            </a:r>
            <a:r>
              <a:rPr lang="fr-FR" sz="1200" b="0" i="0" u="none" strike="noStrike" kern="1200" baseline="0" dirty="0" err="1">
                <a:solidFill>
                  <a:schemeClr val="tx1"/>
                </a:solidFill>
                <a:latin typeface="+mn-lt"/>
                <a:ea typeface="+mn-ea"/>
                <a:cs typeface="+mn-cs"/>
              </a:rPr>
              <a:t>lamda</a:t>
            </a:r>
            <a:r>
              <a:rPr lang="fr-FR" sz="1200" b="0" i="0" u="none" strike="noStrike" kern="1200" baseline="0" dirty="0">
                <a:solidFill>
                  <a:schemeClr val="tx1"/>
                </a:solidFill>
                <a:latin typeface="+mn-lt"/>
                <a:ea typeface="+mn-ea"/>
                <a:cs typeface="+mn-cs"/>
              </a:rPr>
              <a:t>. Le processus de négociation des créneaux horaires s'ouvre à 16h00 et se termine 30 minutes avant la livraison effective d'énergie qu’on appelle la </a:t>
            </a:r>
            <a:r>
              <a:rPr lang="fr-FR" sz="1200" b="0" i="0" u="none" strike="noStrike" kern="1200" baseline="0" dirty="0" err="1">
                <a:solidFill>
                  <a:schemeClr val="tx1"/>
                </a:solidFill>
                <a:latin typeface="+mn-lt"/>
                <a:ea typeface="+mn-ea"/>
                <a:cs typeface="+mn-cs"/>
              </a:rPr>
              <a:t>Gate</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Closure</a:t>
            </a:r>
            <a:r>
              <a:rPr lang="fr-FR" sz="1200" b="0" i="0" u="none" strike="noStrike" kern="1200" baseline="0" dirty="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a:solidFill>
                  <a:schemeClr val="tx1"/>
                </a:solidFill>
                <a:latin typeface="+mn-lt"/>
                <a:ea typeface="+mn-ea"/>
                <a:cs typeface="+mn-cs"/>
              </a:rPr>
              <a:t>Le processus de négociation s'effectue via un </a:t>
            </a:r>
            <a:r>
              <a:rPr lang="fr-FR" sz="1200" b="0" i="0" u="none" strike="noStrike" kern="1200" baseline="0" dirty="0" err="1">
                <a:solidFill>
                  <a:schemeClr val="tx1"/>
                </a:solidFill>
                <a:latin typeface="+mn-lt"/>
                <a:ea typeface="+mn-ea"/>
                <a:cs typeface="+mn-cs"/>
              </a:rPr>
              <a:t>Order</a:t>
            </a:r>
            <a:r>
              <a:rPr lang="fr-FR" sz="1200" b="0" i="0" u="none" strike="noStrike" kern="1200" baseline="0" dirty="0">
                <a:solidFill>
                  <a:schemeClr val="tx1"/>
                </a:solidFill>
                <a:latin typeface="+mn-lt"/>
                <a:ea typeface="+mn-ea"/>
                <a:cs typeface="+mn-cs"/>
              </a:rPr>
              <a:t> Book centralisé pour chaque produit.</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a:solidFill>
                  <a:schemeClr val="tx1"/>
                </a:solidFill>
                <a:latin typeface="+mn-lt"/>
                <a:ea typeface="+mn-ea"/>
                <a:cs typeface="+mn-cs"/>
              </a:rPr>
              <a:t>(CLIQUER)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a:solidFill>
                  <a:schemeClr val="tx1"/>
                </a:solidFill>
                <a:latin typeface="+mn-lt"/>
                <a:ea typeface="+mn-ea"/>
                <a:cs typeface="+mn-cs"/>
              </a:rPr>
              <a:t>Les participants soumettant des commandes doivent spécifier le type de chaque commande (achat ou vente), le volume négocié et le prix qu'ils sont prêts à payer par unité d'énergie</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baseline="0" dirty="0">
                <a:solidFill>
                  <a:schemeClr val="tx1"/>
                </a:solidFill>
                <a:latin typeface="+mn-lt"/>
                <a:ea typeface="+mn-ea"/>
                <a:cs typeface="+mn-cs"/>
              </a:rPr>
              <a:t>Les commandes sont traitées selon la règle du premier arrivé, premier servi (FCFS). Une transaction a lieu dès que le prix d'une nouvel commande d'achat est égal ou supérieur au prix d'une commande de vente existant. Chaque transaction est réglée selon le principe </a:t>
            </a:r>
            <a:r>
              <a:rPr lang="fr-FR" sz="1200" b="0" i="0" u="none" strike="noStrike" kern="1200" baseline="0" dirty="0" err="1">
                <a:solidFill>
                  <a:schemeClr val="tx1"/>
                </a:solidFill>
                <a:latin typeface="+mn-lt"/>
                <a:ea typeface="+mn-ea"/>
                <a:cs typeface="+mn-cs"/>
              </a:rPr>
              <a:t>pay</a:t>
            </a:r>
            <a:r>
              <a:rPr lang="fr-FR" sz="1200" b="0" i="0" u="none" strike="noStrike" kern="1200" baseline="0" dirty="0">
                <a:solidFill>
                  <a:schemeClr val="tx1"/>
                </a:solidFill>
                <a:latin typeface="+mn-lt"/>
                <a:ea typeface="+mn-ea"/>
                <a:cs typeface="+mn-cs"/>
              </a:rPr>
              <a:t>-as-</a:t>
            </a:r>
            <a:r>
              <a:rPr lang="fr-FR" sz="1200" b="0" i="0" u="none" strike="noStrike" kern="1200" baseline="0" dirty="0" err="1">
                <a:solidFill>
                  <a:schemeClr val="tx1"/>
                </a:solidFill>
                <a:latin typeface="+mn-lt"/>
                <a:ea typeface="+mn-ea"/>
                <a:cs typeface="+mn-cs"/>
              </a:rPr>
              <a:t>bid</a:t>
            </a:r>
            <a:r>
              <a:rPr lang="fr-FR" sz="1200" b="0" i="0" u="none" strike="noStrike" kern="1200" baseline="0" dirty="0">
                <a:solidFill>
                  <a:schemeClr val="tx1"/>
                </a:solidFill>
                <a:latin typeface="+mn-lt"/>
                <a:ea typeface="+mn-ea"/>
                <a:cs typeface="+mn-cs"/>
              </a:rPr>
              <a:t>. Les commandes non appariés sont stockés dans l’ </a:t>
            </a:r>
            <a:r>
              <a:rPr lang="fr-FR" sz="1200" b="0" i="0" u="none" strike="noStrike" kern="1200" baseline="0" dirty="0" err="1">
                <a:solidFill>
                  <a:schemeClr val="tx1"/>
                </a:solidFill>
                <a:latin typeface="+mn-lt"/>
                <a:ea typeface="+mn-ea"/>
                <a:cs typeface="+mn-cs"/>
              </a:rPr>
              <a:t>Order</a:t>
            </a:r>
            <a:r>
              <a:rPr lang="fr-FR" sz="1200" b="0" i="0" u="none" strike="noStrike" kern="1200" baseline="0" dirty="0">
                <a:solidFill>
                  <a:schemeClr val="tx1"/>
                </a:solidFill>
                <a:latin typeface="+mn-lt"/>
                <a:ea typeface="+mn-ea"/>
                <a:cs typeface="+mn-cs"/>
              </a:rPr>
              <a:t> Book et sont accessibles à tous les acteurs du marché.</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44A50FE-F53A-4E4F-8B3B-F89D28D2C109}" type="slidenum">
              <a:rPr lang="en-US" smtClean="0"/>
              <a:t>6</a:t>
            </a:fld>
            <a:endParaRPr lang="en-US"/>
          </a:p>
        </p:txBody>
      </p:sp>
    </p:spTree>
    <p:extLst>
      <p:ext uri="{BB962C8B-B14F-4D97-AF65-F5344CB8AC3E}">
        <p14:creationId xmlns:p14="http://schemas.microsoft.com/office/powerpoint/2010/main" val="2783327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processus de décision d'un opérateur de stockage sur le marché </a:t>
            </a:r>
            <a:r>
              <a:rPr lang="fr-FR" dirty="0" err="1"/>
              <a:t>Intraday</a:t>
            </a:r>
            <a:r>
              <a:rPr lang="fr-FR" dirty="0"/>
              <a:t> est le suivant. À partir d'un état initial, l'agent décide quelles </a:t>
            </a:r>
            <a:r>
              <a:rPr lang="fr-FR" sz="1200" b="0" i="0" u="none" strike="noStrike" kern="1200" baseline="0" dirty="0">
                <a:solidFill>
                  <a:schemeClr val="tx1"/>
                </a:solidFill>
                <a:latin typeface="+mn-lt"/>
                <a:ea typeface="+mn-ea"/>
                <a:cs typeface="+mn-cs"/>
              </a:rPr>
              <a:t>commandes</a:t>
            </a:r>
            <a:r>
              <a:rPr lang="fr-FR" dirty="0"/>
              <a:t> publier et comment modifier sa production/consommation</a:t>
            </a:r>
            <a:endParaRPr lang="en-US" dirty="0"/>
          </a:p>
        </p:txBody>
      </p:sp>
      <p:sp>
        <p:nvSpPr>
          <p:cNvPr id="4" name="Slide Number Placeholder 3"/>
          <p:cNvSpPr>
            <a:spLocks noGrp="1"/>
          </p:cNvSpPr>
          <p:nvPr>
            <p:ph type="sldNum" sz="quarter" idx="10"/>
          </p:nvPr>
        </p:nvSpPr>
        <p:spPr/>
        <p:txBody>
          <a:bodyPr/>
          <a:lstStyle/>
          <a:p>
            <a:fld id="{B44A50FE-F53A-4E4F-8B3B-F89D28D2C109}" type="slidenum">
              <a:rPr lang="en-US" smtClean="0"/>
              <a:t>7</a:t>
            </a:fld>
            <a:endParaRPr lang="en-US"/>
          </a:p>
        </p:txBody>
      </p:sp>
    </p:spTree>
    <p:extLst>
      <p:ext uri="{BB962C8B-B14F-4D97-AF65-F5344CB8AC3E}">
        <p14:creationId xmlns:p14="http://schemas.microsoft.com/office/powerpoint/2010/main" val="179177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Puis, il soumet sa décision à son environnement composé du module de stockage et du simulateur du marché </a:t>
            </a:r>
            <a:r>
              <a:rPr lang="fr-FR" dirty="0" err="1"/>
              <a:t>intraday</a:t>
            </a:r>
            <a:r>
              <a:rPr lang="fr-FR" dirty="0"/>
              <a:t>. L'environnement effectue une transition. L'état de charge du dispositif de stockage et le nouvel état de</a:t>
            </a:r>
            <a:r>
              <a:rPr lang="fr-FR" baseline="0" dirty="0"/>
              <a:t> l’</a:t>
            </a:r>
            <a:r>
              <a:rPr lang="fr-FR" dirty="0"/>
              <a:t> </a:t>
            </a:r>
            <a:r>
              <a:rPr lang="fr-FR" dirty="0" err="1"/>
              <a:t>Order</a:t>
            </a:r>
            <a:r>
              <a:rPr lang="fr-FR" dirty="0"/>
              <a:t> Book sont mis à jour avec les nouvelles commandes.</a:t>
            </a:r>
            <a:endParaRPr lang="en-US" dirty="0"/>
          </a:p>
        </p:txBody>
      </p:sp>
      <p:sp>
        <p:nvSpPr>
          <p:cNvPr id="4" name="Slide Number Placeholder 3"/>
          <p:cNvSpPr>
            <a:spLocks noGrp="1"/>
          </p:cNvSpPr>
          <p:nvPr>
            <p:ph type="sldNum" sz="quarter" idx="10"/>
          </p:nvPr>
        </p:nvSpPr>
        <p:spPr/>
        <p:txBody>
          <a:bodyPr/>
          <a:lstStyle/>
          <a:p>
            <a:fld id="{B44A50FE-F53A-4E4F-8B3B-F89D28D2C109}" type="slidenum">
              <a:rPr lang="en-US" smtClean="0"/>
              <a:t>8</a:t>
            </a:fld>
            <a:endParaRPr lang="en-US"/>
          </a:p>
        </p:txBody>
      </p:sp>
    </p:spTree>
    <p:extLst>
      <p:ext uri="{BB962C8B-B14F-4D97-AF65-F5344CB8AC3E}">
        <p14:creationId xmlns:p14="http://schemas.microsoft.com/office/powerpoint/2010/main" val="2248797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nouvel état</a:t>
            </a:r>
            <a:r>
              <a:rPr lang="fr-FR" baseline="0" dirty="0"/>
              <a:t> </a:t>
            </a:r>
            <a:r>
              <a:rPr lang="fr-FR" dirty="0"/>
              <a:t>ainsi que la récompense collectée par la transition sont donnés à l'agent et le processus se poursuit jusqu'à la fin de l'horizon d'échange.</a:t>
            </a:r>
            <a:endParaRPr lang="en-US" dirty="0"/>
          </a:p>
        </p:txBody>
      </p:sp>
      <p:sp>
        <p:nvSpPr>
          <p:cNvPr id="4" name="Slide Number Placeholder 3"/>
          <p:cNvSpPr>
            <a:spLocks noGrp="1"/>
          </p:cNvSpPr>
          <p:nvPr>
            <p:ph type="sldNum" sz="quarter" idx="10"/>
          </p:nvPr>
        </p:nvSpPr>
        <p:spPr/>
        <p:txBody>
          <a:bodyPr/>
          <a:lstStyle/>
          <a:p>
            <a:fld id="{B44A50FE-F53A-4E4F-8B3B-F89D28D2C109}" type="slidenum">
              <a:rPr lang="en-US" smtClean="0"/>
              <a:t>9</a:t>
            </a:fld>
            <a:endParaRPr lang="en-US"/>
          </a:p>
        </p:txBody>
      </p:sp>
    </p:spTree>
    <p:extLst>
      <p:ext uri="{BB962C8B-B14F-4D97-AF65-F5344CB8AC3E}">
        <p14:creationId xmlns:p14="http://schemas.microsoft.com/office/powerpoint/2010/main" val="255858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Ceci est le schéma du processus de décision résultant</a:t>
            </a:r>
            <a:endParaRPr lang="en-US" dirty="0"/>
          </a:p>
        </p:txBody>
      </p:sp>
      <p:sp>
        <p:nvSpPr>
          <p:cNvPr id="4" name="Slide Number Placeholder 3"/>
          <p:cNvSpPr>
            <a:spLocks noGrp="1"/>
          </p:cNvSpPr>
          <p:nvPr>
            <p:ph type="sldNum" sz="quarter" idx="10"/>
          </p:nvPr>
        </p:nvSpPr>
        <p:spPr/>
        <p:txBody>
          <a:bodyPr/>
          <a:lstStyle/>
          <a:p>
            <a:fld id="{B44A50FE-F53A-4E4F-8B3B-F89D28D2C109}" type="slidenum">
              <a:rPr lang="en-US" smtClean="0"/>
              <a:t>10</a:t>
            </a:fld>
            <a:endParaRPr lang="en-US"/>
          </a:p>
        </p:txBody>
      </p:sp>
    </p:spTree>
    <p:extLst>
      <p:ext uri="{BB962C8B-B14F-4D97-AF65-F5344CB8AC3E}">
        <p14:creationId xmlns:p14="http://schemas.microsoft.com/office/powerpoint/2010/main" val="22436679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Shape 13"/>
          <p:cNvSpPr>
            <a:spLocks noGrp="1"/>
          </p:cNvSpPr>
          <p:nvPr>
            <p:ph type="title"/>
          </p:nvPr>
        </p:nvSpPr>
        <p:spPr>
          <a:xfrm>
            <a:off x="1190629" y="1151931"/>
            <a:ext cx="9810751" cy="1160859"/>
          </a:xfrm>
          <a:prstGeom prst="rect">
            <a:avLst/>
          </a:prstGeom>
        </p:spPr>
        <p:txBody>
          <a:bodyPr anchor="b"/>
          <a:lstStyle>
            <a:lvl1pPr algn="ctr"/>
          </a:lstStyle>
          <a:p>
            <a:r>
              <a:rPr lang="en-US"/>
              <a:t>Click to edit Master title style</a:t>
            </a:r>
            <a:endParaRPr/>
          </a:p>
        </p:txBody>
      </p:sp>
      <p:sp>
        <p:nvSpPr>
          <p:cNvPr id="14" name="Shape 14"/>
          <p:cNvSpPr>
            <a:spLocks noGrp="1"/>
          </p:cNvSpPr>
          <p:nvPr>
            <p:ph type="body" sz="quarter" idx="1"/>
          </p:nvPr>
        </p:nvSpPr>
        <p:spPr>
          <a:xfrm>
            <a:off x="6335989" y="5667066"/>
            <a:ext cx="5403577" cy="987789"/>
          </a:xfrm>
          <a:prstGeom prst="rect">
            <a:avLst/>
          </a:prstGeom>
        </p:spPr>
        <p:txBody>
          <a:bodyPr anchor="b"/>
          <a:lstStyle>
            <a:lvl1pPr marL="0" indent="0" algn="r">
              <a:spcBef>
                <a:spcPts val="0"/>
              </a:spcBef>
              <a:buSzTx/>
              <a:buNone/>
              <a:defRPr sz="2251"/>
            </a:lvl1pPr>
            <a:lvl2pPr marL="0" indent="160725" algn="r">
              <a:spcBef>
                <a:spcPts val="0"/>
              </a:spcBef>
              <a:buSzTx/>
              <a:buNone/>
              <a:defRPr sz="2251"/>
            </a:lvl2pPr>
            <a:lvl3pPr marL="0" indent="321449" algn="r">
              <a:spcBef>
                <a:spcPts val="0"/>
              </a:spcBef>
              <a:buSzTx/>
              <a:buNone/>
              <a:defRPr sz="2251"/>
            </a:lvl3pPr>
            <a:lvl4pPr marL="0" indent="482175" algn="r">
              <a:spcBef>
                <a:spcPts val="0"/>
              </a:spcBef>
              <a:buSzTx/>
              <a:buNone/>
              <a:defRPr sz="2251"/>
            </a:lvl4pPr>
            <a:lvl5pPr marL="0" indent="642899" algn="r">
              <a:spcBef>
                <a:spcPts val="0"/>
              </a:spcBef>
              <a:buSzTx/>
              <a:buNone/>
              <a:defRPr sz="22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5" name="uliege_faculte_sciencesappliquees_logo_cmjn_pos.jpg"/>
          <p:cNvPicPr>
            <a:picLocks noChangeAspect="1"/>
          </p:cNvPicPr>
          <p:nvPr/>
        </p:nvPicPr>
        <p:blipFill>
          <a:blip r:embed="rId2"/>
          <a:stretch>
            <a:fillRect/>
          </a:stretch>
        </p:blipFill>
        <p:spPr>
          <a:xfrm>
            <a:off x="201700" y="6048484"/>
            <a:ext cx="3060617" cy="606371"/>
          </a:xfrm>
          <a:prstGeom prst="rect">
            <a:avLst/>
          </a:prstGeom>
          <a:ln w="12700">
            <a:miter lim="400000"/>
          </a:ln>
        </p:spPr>
      </p:pic>
      <p:pic>
        <p:nvPicPr>
          <p:cNvPr id="16" name="pasted-image.tiff"/>
          <p:cNvPicPr>
            <a:picLocks noChangeAspect="1"/>
          </p:cNvPicPr>
          <p:nvPr/>
        </p:nvPicPr>
        <p:blipFill>
          <a:blip r:embed="rId3"/>
          <a:srcRect t="84590"/>
          <a:stretch>
            <a:fillRect/>
          </a:stretch>
        </p:blipFill>
        <p:spPr>
          <a:xfrm>
            <a:off x="0" y="4932088"/>
            <a:ext cx="12192000" cy="455115"/>
          </a:xfrm>
          <a:prstGeom prst="rect">
            <a:avLst/>
          </a:prstGeom>
          <a:ln w="12700">
            <a:miter lim="400000"/>
          </a:ln>
        </p:spPr>
      </p:pic>
      <p:sp>
        <p:nvSpPr>
          <p:cNvPr id="17" name="Shape 17"/>
          <p:cNvSpPr>
            <a:spLocks noGrp="1"/>
          </p:cNvSpPr>
          <p:nvPr>
            <p:ph type="body" sz="quarter" idx="13"/>
          </p:nvPr>
        </p:nvSpPr>
        <p:spPr>
          <a:xfrm>
            <a:off x="3160104" y="3852793"/>
            <a:ext cx="5871800" cy="625812"/>
          </a:xfrm>
          <a:prstGeom prst="rect">
            <a:avLst/>
          </a:prstGeom>
        </p:spPr>
        <p:txBody>
          <a:bodyPr wrap="none">
            <a:spAutoFit/>
          </a:bodyPr>
          <a:lstStyle/>
          <a:p>
            <a:pPr marL="0" lvl="0" indent="0" algn="ctr">
              <a:spcBef>
                <a:spcPts val="0"/>
              </a:spcBef>
              <a:buSzTx/>
              <a:buNone/>
              <a:defRPr sz="3400">
                <a:solidFill>
                  <a:srgbClr val="53585F"/>
                </a:solidFill>
              </a:defRPr>
            </a:pPr>
            <a:r>
              <a:rPr lang="en-US"/>
              <a:t>Click to edit Master text styles</a:t>
            </a:r>
          </a:p>
        </p:txBody>
      </p:sp>
      <p:sp>
        <p:nvSpPr>
          <p:cNvPr id="18" name="Shape 18"/>
          <p:cNvSpPr>
            <a:spLocks noGrp="1"/>
          </p:cNvSpPr>
          <p:nvPr>
            <p:ph type="body" sz="quarter" idx="14"/>
          </p:nvPr>
        </p:nvSpPr>
        <p:spPr>
          <a:xfrm>
            <a:off x="4012604" y="2316282"/>
            <a:ext cx="4166801" cy="881523"/>
          </a:xfrm>
          <a:prstGeom prst="rect">
            <a:avLst/>
          </a:prstGeom>
        </p:spPr>
        <p:txBody>
          <a:bodyPr>
            <a:spAutoFit/>
          </a:bodyPr>
          <a:lstStyle/>
          <a:p>
            <a:pPr marL="0" lvl="0" indent="0" algn="ctr">
              <a:spcBef>
                <a:spcPts val="0"/>
              </a:spcBef>
              <a:buSzTx/>
              <a:buNone/>
            </a:pPr>
            <a:r>
              <a:rPr lang="en-US"/>
              <a:t>Click to edit Master text styles</a:t>
            </a:r>
          </a:p>
        </p:txBody>
      </p:sp>
      <p:sp>
        <p:nvSpPr>
          <p:cNvPr id="19" name="Shape 19"/>
          <p:cNvSpPr/>
          <p:nvPr/>
        </p:nvSpPr>
        <p:spPr>
          <a:xfrm>
            <a:off x="5521392" y="2421066"/>
            <a:ext cx="1149216" cy="1"/>
          </a:xfrm>
          <a:prstGeom prst="line">
            <a:avLst/>
          </a:prstGeom>
          <a:ln w="25400">
            <a:solidFill>
              <a:srgbClr val="000000"/>
            </a:solidFill>
            <a:miter lim="400000"/>
          </a:ln>
        </p:spPr>
        <p:txBody>
          <a:bodyPr lIns="35719" tIns="35719" rIns="35719" bIns="35719" anchor="ctr"/>
          <a:lstStyle/>
          <a:p>
            <a:pPr>
              <a:defRPr sz="2400"/>
            </a:pPr>
            <a:endParaRPr sz="1687"/>
          </a:p>
        </p:txBody>
      </p:sp>
      <p:sp>
        <p:nvSpPr>
          <p:cNvPr id="20" name="Shape 20"/>
          <p:cNvSpPr>
            <a:spLocks noGrp="1"/>
          </p:cNvSpPr>
          <p:nvPr>
            <p:ph type="sldNum" sz="quarter" idx="2"/>
          </p:nvPr>
        </p:nvSpPr>
        <p:spPr>
          <a:xfrm>
            <a:off x="11429908" y="6386963"/>
            <a:ext cx="301365" cy="297261"/>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B6F15528-21DE-4FAA-801E-634DDDAF4B2B}" type="slidenum">
              <a:rPr lang="en-US" smtClean="0"/>
              <a:pPr/>
              <a:t>‹#›</a:t>
            </a:fld>
            <a:endParaRPr 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6" name="Shape 36"/>
          <p:cNvSpPr>
            <a:spLocks noGrp="1"/>
          </p:cNvSpPr>
          <p:nvPr>
            <p:ph type="title"/>
          </p:nvPr>
        </p:nvSpPr>
        <p:spPr>
          <a:xfrm>
            <a:off x="508001" y="46322"/>
            <a:ext cx="10406063" cy="892760"/>
          </a:xfrm>
          <a:prstGeom prst="rect">
            <a:avLst/>
          </a:prstGeom>
        </p:spPr>
        <p:txBody>
          <a:bodyPr>
            <a:normAutofit/>
          </a:bodyPr>
          <a:lstStyle>
            <a:lvl1pPr>
              <a:defRPr sz="3600"/>
            </a:lvl1pPr>
          </a:lstStyle>
          <a:p>
            <a:r>
              <a:rPr dirty="0"/>
              <a:t>Title Text</a:t>
            </a:r>
          </a:p>
        </p:txBody>
      </p:sp>
      <p:sp>
        <p:nvSpPr>
          <p:cNvPr id="37" name="Shape 37"/>
          <p:cNvSpPr>
            <a:spLocks noGrp="1"/>
          </p:cNvSpPr>
          <p:nvPr>
            <p:ph type="body" idx="1"/>
          </p:nvPr>
        </p:nvSpPr>
        <p:spPr>
          <a:xfrm>
            <a:off x="508001" y="1066801"/>
            <a:ext cx="10406063" cy="505303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 name="Shape 3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463748"/>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t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asted-image.tiff"/>
          <p:cNvPicPr>
            <a:picLocks noChangeAspect="1"/>
          </p:cNvPicPr>
          <p:nvPr/>
        </p:nvPicPr>
        <p:blipFill>
          <a:blip r:embed="rId4"/>
          <a:srcRect t="82672"/>
          <a:stretch>
            <a:fillRect/>
          </a:stretch>
        </p:blipFill>
        <p:spPr>
          <a:xfrm rot="16200000">
            <a:off x="8507407" y="3173254"/>
            <a:ext cx="6857746" cy="511753"/>
          </a:xfrm>
          <a:prstGeom prst="rect">
            <a:avLst/>
          </a:prstGeom>
          <a:ln w="12700">
            <a:miter lim="400000"/>
          </a:ln>
        </p:spPr>
      </p:pic>
      <p:sp>
        <p:nvSpPr>
          <p:cNvPr id="3" name="Shape 3"/>
          <p:cNvSpPr>
            <a:spLocks noGrp="1"/>
          </p:cNvSpPr>
          <p:nvPr>
            <p:ph type="title"/>
          </p:nvPr>
        </p:nvSpPr>
        <p:spPr>
          <a:xfrm>
            <a:off x="261938" y="97840"/>
            <a:ext cx="10406063" cy="89276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4" name="Shape 4"/>
          <p:cNvSpPr>
            <a:spLocks noGrp="1"/>
          </p:cNvSpPr>
          <p:nvPr>
            <p:ph type="body" idx="1"/>
          </p:nvPr>
        </p:nvSpPr>
        <p:spPr>
          <a:xfrm>
            <a:off x="261938" y="1066801"/>
            <a:ext cx="11037097" cy="505485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2pPr>
              <a:buSzPct val="50000"/>
              <a:buChar char="✦"/>
            </a:lvl2pPr>
            <a:lvl3pPr>
              <a:buSzPct val="100000"/>
              <a:buChar char="-"/>
            </a:lvl3pPr>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1748105" y="6387103"/>
            <a:ext cx="301365" cy="297261"/>
          </a:xfrm>
          <a:prstGeom prst="rect">
            <a:avLst/>
          </a:prstGeom>
          <a:ln w="12700">
            <a:miter lim="400000"/>
          </a:ln>
        </p:spPr>
        <p:txBody>
          <a:bodyPr wrap="none" lIns="50800" tIns="50800" rIns="50800" bIns="50800">
            <a:spAutoFit/>
          </a:bodyPr>
          <a:lstStyle>
            <a:lvl1pPr>
              <a:defRPr sz="1265" b="1">
                <a:solidFill>
                  <a:srgbClr val="FFFFFF"/>
                </a:solidFill>
                <a:latin typeface="+mn-lt"/>
                <a:ea typeface="+mn-ea"/>
                <a:cs typeface="+mn-cs"/>
                <a:sym typeface="Eurostile"/>
              </a:defRPr>
            </a:lvl1pPr>
          </a:lstStyle>
          <a:p>
            <a:fld id="{B6F15528-21DE-4FAA-801E-634DDDAF4B2B}" type="slidenum">
              <a:rPr lang="en-US" smtClean="0"/>
              <a:pPr/>
              <a:t>‹#›</a:t>
            </a:fld>
            <a:endParaRPr lang="en-US"/>
          </a:p>
        </p:txBody>
      </p:sp>
      <p:pic>
        <p:nvPicPr>
          <p:cNvPr id="6" name="uliege_faculte_sciencesappliquees_logo_cmjn_pos.jpg"/>
          <p:cNvPicPr>
            <a:picLocks noChangeAspect="1"/>
          </p:cNvPicPr>
          <p:nvPr/>
        </p:nvPicPr>
        <p:blipFill>
          <a:blip r:embed="rId5"/>
          <a:stretch>
            <a:fillRect/>
          </a:stretch>
        </p:blipFill>
        <p:spPr>
          <a:xfrm>
            <a:off x="1" y="6251630"/>
            <a:ext cx="3060617" cy="606371"/>
          </a:xfrm>
          <a:prstGeom prst="rect">
            <a:avLst/>
          </a:prstGeom>
          <a:ln w="12700">
            <a:miter lim="400000"/>
          </a:ln>
        </p:spPr>
      </p:pic>
    </p:spTree>
    <p:extLst>
      <p:ext uri="{BB962C8B-B14F-4D97-AF65-F5344CB8AC3E}">
        <p14:creationId xmlns:p14="http://schemas.microsoft.com/office/powerpoint/2010/main" val="1938571566"/>
      </p:ext>
    </p:extLst>
  </p:cSld>
  <p:clrMap bg1="lt1" tx1="dk1" bg2="lt2" tx2="dk2" accent1="accent1" accent2="accent2" accent3="accent3" accent4="accent4" accent5="accent5" accent6="accent6" hlink="hlink" folHlink="folHlink"/>
  <p:sldLayoutIdLst>
    <p:sldLayoutId id="2147483709" r:id="rId1"/>
    <p:sldLayoutId id="2147483717" r:id="rId2"/>
  </p:sldLayoutIdLst>
  <p:transition spd="med"/>
  <p:hf hdr="0" ftr="0" dt="0"/>
  <p:txStyles>
    <p:titleStyle>
      <a:lvl1pPr marL="0" marR="0" indent="0" algn="l" defTabSz="410740" eaLnBrk="1" latinLnBrk="0" hangingPunct="1">
        <a:lnSpc>
          <a:spcPct val="100000"/>
        </a:lnSpc>
        <a:spcBef>
          <a:spcPts val="0"/>
        </a:spcBef>
        <a:spcAft>
          <a:spcPts val="0"/>
        </a:spcAft>
        <a:buClrTx/>
        <a:buSzTx/>
        <a:buFontTx/>
        <a:buNone/>
        <a:tabLst/>
        <a:defRPr sz="3600" b="0" i="0" u="none" strike="noStrike" cap="none" spc="0" baseline="0">
          <a:ln>
            <a:noFill/>
          </a:ln>
          <a:solidFill>
            <a:srgbClr val="000000"/>
          </a:solidFill>
          <a:uFillTx/>
          <a:latin typeface="+mn-lt"/>
          <a:ea typeface="+mn-ea"/>
          <a:cs typeface="+mn-cs"/>
          <a:sym typeface="Eurostile"/>
        </a:defRPr>
      </a:lvl1pPr>
      <a:lvl2pPr marL="0" marR="0" indent="160725" algn="l" defTabSz="410740" eaLnBrk="1" latinLnBrk="0" hangingPunct="1">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mn-lt"/>
          <a:ea typeface="+mn-ea"/>
          <a:cs typeface="+mn-cs"/>
          <a:sym typeface="Eurostile"/>
        </a:defRPr>
      </a:lvl2pPr>
      <a:lvl3pPr marL="0" marR="0" indent="321449" algn="l" defTabSz="410740" eaLnBrk="1" latinLnBrk="0" hangingPunct="1">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mn-lt"/>
          <a:ea typeface="+mn-ea"/>
          <a:cs typeface="+mn-cs"/>
          <a:sym typeface="Eurostile"/>
        </a:defRPr>
      </a:lvl3pPr>
      <a:lvl4pPr marL="0" marR="0" indent="482175" algn="l" defTabSz="410740" eaLnBrk="1" latinLnBrk="0" hangingPunct="1">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mn-lt"/>
          <a:ea typeface="+mn-ea"/>
          <a:cs typeface="+mn-cs"/>
          <a:sym typeface="Eurostile"/>
        </a:defRPr>
      </a:lvl4pPr>
      <a:lvl5pPr marL="0" marR="0" indent="642899" algn="l" defTabSz="410740" eaLnBrk="1" latinLnBrk="0" hangingPunct="1">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mn-lt"/>
          <a:ea typeface="+mn-ea"/>
          <a:cs typeface="+mn-cs"/>
          <a:sym typeface="Eurostile"/>
        </a:defRPr>
      </a:lvl5pPr>
      <a:lvl6pPr marL="0" marR="0" indent="803623" algn="l" defTabSz="410740" eaLnBrk="1" latinLnBrk="0" hangingPunct="1">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mn-lt"/>
          <a:ea typeface="+mn-ea"/>
          <a:cs typeface="+mn-cs"/>
          <a:sym typeface="Eurostile"/>
        </a:defRPr>
      </a:lvl6pPr>
      <a:lvl7pPr marL="0" marR="0" indent="964348" algn="l" defTabSz="410740" eaLnBrk="1" latinLnBrk="0" hangingPunct="1">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mn-lt"/>
          <a:ea typeface="+mn-ea"/>
          <a:cs typeface="+mn-cs"/>
          <a:sym typeface="Eurostile"/>
        </a:defRPr>
      </a:lvl7pPr>
      <a:lvl8pPr marL="0" marR="0" indent="1125073" algn="l" defTabSz="410740" eaLnBrk="1" latinLnBrk="0" hangingPunct="1">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mn-lt"/>
          <a:ea typeface="+mn-ea"/>
          <a:cs typeface="+mn-cs"/>
          <a:sym typeface="Eurostile"/>
        </a:defRPr>
      </a:lvl8pPr>
      <a:lvl9pPr marL="0" marR="0" indent="1285797" algn="l" defTabSz="410740" eaLnBrk="1" latinLnBrk="0" hangingPunct="1">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mn-lt"/>
          <a:ea typeface="+mn-ea"/>
          <a:cs typeface="+mn-cs"/>
          <a:sym typeface="Eurostile"/>
        </a:defRPr>
      </a:lvl9pPr>
    </p:titleStyle>
    <p:bodyStyle>
      <a:lvl1pPr marL="312520" marR="0" indent="-312520" algn="l" defTabSz="410740" eaLnBrk="1" latinLnBrk="0" hangingPunct="1">
        <a:lnSpc>
          <a:spcPct val="100000"/>
        </a:lnSpc>
        <a:spcBef>
          <a:spcPts val="2109"/>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Eurostile"/>
        </a:defRPr>
      </a:lvl1pPr>
      <a:lvl2pPr marL="625040" marR="0" indent="-312520" algn="l" defTabSz="410740" eaLnBrk="1" latinLnBrk="0" hangingPunct="1">
        <a:lnSpc>
          <a:spcPct val="100000"/>
        </a:lnSpc>
        <a:spcBef>
          <a:spcPts val="2109"/>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Eurostile"/>
        </a:defRPr>
      </a:lvl2pPr>
      <a:lvl3pPr marL="937561" marR="0" indent="-312520" algn="l" defTabSz="410740" eaLnBrk="1" latinLnBrk="0" hangingPunct="1">
        <a:lnSpc>
          <a:spcPct val="100000"/>
        </a:lnSpc>
        <a:spcBef>
          <a:spcPts val="2109"/>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Eurostile"/>
        </a:defRPr>
      </a:lvl3pPr>
      <a:lvl4pPr marL="1250081" marR="0" indent="-312520" algn="l" defTabSz="410740" eaLnBrk="1" latinLnBrk="0" hangingPunct="1">
        <a:lnSpc>
          <a:spcPct val="100000"/>
        </a:lnSpc>
        <a:spcBef>
          <a:spcPts val="2109"/>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Eurostile"/>
        </a:defRPr>
      </a:lvl4pPr>
      <a:lvl5pPr marL="1562601" marR="0" indent="-312520" algn="l" defTabSz="410740" eaLnBrk="1" latinLnBrk="0" hangingPunct="1">
        <a:lnSpc>
          <a:spcPct val="100000"/>
        </a:lnSpc>
        <a:spcBef>
          <a:spcPts val="2109"/>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Eurostile"/>
        </a:defRPr>
      </a:lvl5pPr>
      <a:lvl6pPr marL="1875121" marR="0" indent="-312520" algn="l" defTabSz="410740" eaLnBrk="1" latinLnBrk="0" hangingPunct="1">
        <a:lnSpc>
          <a:spcPct val="100000"/>
        </a:lnSpc>
        <a:spcBef>
          <a:spcPts val="2109"/>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Eurostile"/>
        </a:defRPr>
      </a:lvl6pPr>
      <a:lvl7pPr marL="2187641" marR="0" indent="-312520" algn="l" defTabSz="410740" eaLnBrk="1" latinLnBrk="0" hangingPunct="1">
        <a:lnSpc>
          <a:spcPct val="100000"/>
        </a:lnSpc>
        <a:spcBef>
          <a:spcPts val="2109"/>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Eurostile"/>
        </a:defRPr>
      </a:lvl7pPr>
      <a:lvl8pPr marL="2500161" marR="0" indent="-312520" algn="l" defTabSz="410740" eaLnBrk="1" latinLnBrk="0" hangingPunct="1">
        <a:lnSpc>
          <a:spcPct val="100000"/>
        </a:lnSpc>
        <a:spcBef>
          <a:spcPts val="2109"/>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Eurostile"/>
        </a:defRPr>
      </a:lvl8pPr>
      <a:lvl9pPr marL="2812682" marR="0" indent="-312520" algn="l" defTabSz="410740" eaLnBrk="1" latinLnBrk="0" hangingPunct="1">
        <a:lnSpc>
          <a:spcPct val="100000"/>
        </a:lnSpc>
        <a:spcBef>
          <a:spcPts val="2109"/>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Eurostile"/>
        </a:defRPr>
      </a:lvl9pPr>
    </p:bodyStyle>
    <p:otherStyle>
      <a:lvl1pPr marL="0" marR="0" indent="0" algn="ctr" defTabSz="410740" eaLnBrk="1" latinLnBrk="0" hangingPunct="1">
        <a:lnSpc>
          <a:spcPct val="100000"/>
        </a:lnSpc>
        <a:spcBef>
          <a:spcPts val="0"/>
        </a:spcBef>
        <a:spcAft>
          <a:spcPts val="0"/>
        </a:spcAft>
        <a:buClrTx/>
        <a:buSzTx/>
        <a:buFontTx/>
        <a:buNone/>
        <a:tabLst/>
        <a:defRPr sz="1265" b="1" i="0" u="none" strike="noStrike" cap="none" spc="0" baseline="0">
          <a:ln>
            <a:noFill/>
          </a:ln>
          <a:solidFill>
            <a:schemeClr val="tx1"/>
          </a:solidFill>
          <a:uFillTx/>
          <a:latin typeface="+mn-lt"/>
          <a:ea typeface="+mn-ea"/>
          <a:cs typeface="+mn-cs"/>
          <a:sym typeface="Eurostile"/>
        </a:defRPr>
      </a:lvl1pPr>
      <a:lvl2pPr marL="0" marR="0" indent="160725" algn="ctr" defTabSz="410740" eaLnBrk="1" latinLnBrk="0" hangingPunct="1">
        <a:lnSpc>
          <a:spcPct val="100000"/>
        </a:lnSpc>
        <a:spcBef>
          <a:spcPts val="0"/>
        </a:spcBef>
        <a:spcAft>
          <a:spcPts val="0"/>
        </a:spcAft>
        <a:buClrTx/>
        <a:buSzTx/>
        <a:buFontTx/>
        <a:buNone/>
        <a:tabLst/>
        <a:defRPr sz="1265" b="1" i="0" u="none" strike="noStrike" cap="none" spc="0" baseline="0">
          <a:ln>
            <a:noFill/>
          </a:ln>
          <a:solidFill>
            <a:schemeClr val="tx1"/>
          </a:solidFill>
          <a:uFillTx/>
          <a:latin typeface="+mn-lt"/>
          <a:ea typeface="+mn-ea"/>
          <a:cs typeface="+mn-cs"/>
          <a:sym typeface="Eurostile"/>
        </a:defRPr>
      </a:lvl2pPr>
      <a:lvl3pPr marL="0" marR="0" indent="321449" algn="ctr" defTabSz="410740" eaLnBrk="1" latinLnBrk="0" hangingPunct="1">
        <a:lnSpc>
          <a:spcPct val="100000"/>
        </a:lnSpc>
        <a:spcBef>
          <a:spcPts val="0"/>
        </a:spcBef>
        <a:spcAft>
          <a:spcPts val="0"/>
        </a:spcAft>
        <a:buClrTx/>
        <a:buSzTx/>
        <a:buFontTx/>
        <a:buNone/>
        <a:tabLst/>
        <a:defRPr sz="1265" b="1" i="0" u="none" strike="noStrike" cap="none" spc="0" baseline="0">
          <a:ln>
            <a:noFill/>
          </a:ln>
          <a:solidFill>
            <a:schemeClr val="tx1"/>
          </a:solidFill>
          <a:uFillTx/>
          <a:latin typeface="+mn-lt"/>
          <a:ea typeface="+mn-ea"/>
          <a:cs typeface="+mn-cs"/>
          <a:sym typeface="Eurostile"/>
        </a:defRPr>
      </a:lvl3pPr>
      <a:lvl4pPr marL="0" marR="0" indent="482175" algn="ctr" defTabSz="410740" eaLnBrk="1" latinLnBrk="0" hangingPunct="1">
        <a:lnSpc>
          <a:spcPct val="100000"/>
        </a:lnSpc>
        <a:spcBef>
          <a:spcPts val="0"/>
        </a:spcBef>
        <a:spcAft>
          <a:spcPts val="0"/>
        </a:spcAft>
        <a:buClrTx/>
        <a:buSzTx/>
        <a:buFontTx/>
        <a:buNone/>
        <a:tabLst/>
        <a:defRPr sz="1265" b="1" i="0" u="none" strike="noStrike" cap="none" spc="0" baseline="0">
          <a:ln>
            <a:noFill/>
          </a:ln>
          <a:solidFill>
            <a:schemeClr val="tx1"/>
          </a:solidFill>
          <a:uFillTx/>
          <a:latin typeface="+mn-lt"/>
          <a:ea typeface="+mn-ea"/>
          <a:cs typeface="+mn-cs"/>
          <a:sym typeface="Eurostile"/>
        </a:defRPr>
      </a:lvl4pPr>
      <a:lvl5pPr marL="0" marR="0" indent="642899" algn="ctr" defTabSz="410740" eaLnBrk="1" latinLnBrk="0" hangingPunct="1">
        <a:lnSpc>
          <a:spcPct val="100000"/>
        </a:lnSpc>
        <a:spcBef>
          <a:spcPts val="0"/>
        </a:spcBef>
        <a:spcAft>
          <a:spcPts val="0"/>
        </a:spcAft>
        <a:buClrTx/>
        <a:buSzTx/>
        <a:buFontTx/>
        <a:buNone/>
        <a:tabLst/>
        <a:defRPr sz="1265" b="1" i="0" u="none" strike="noStrike" cap="none" spc="0" baseline="0">
          <a:ln>
            <a:noFill/>
          </a:ln>
          <a:solidFill>
            <a:schemeClr val="tx1"/>
          </a:solidFill>
          <a:uFillTx/>
          <a:latin typeface="+mn-lt"/>
          <a:ea typeface="+mn-ea"/>
          <a:cs typeface="+mn-cs"/>
          <a:sym typeface="Eurostile"/>
        </a:defRPr>
      </a:lvl5pPr>
      <a:lvl6pPr marL="0" marR="0" indent="803623" algn="ctr" defTabSz="410740" eaLnBrk="1" latinLnBrk="0" hangingPunct="1">
        <a:lnSpc>
          <a:spcPct val="100000"/>
        </a:lnSpc>
        <a:spcBef>
          <a:spcPts val="0"/>
        </a:spcBef>
        <a:spcAft>
          <a:spcPts val="0"/>
        </a:spcAft>
        <a:buClrTx/>
        <a:buSzTx/>
        <a:buFontTx/>
        <a:buNone/>
        <a:tabLst/>
        <a:defRPr sz="1265" b="1" i="0" u="none" strike="noStrike" cap="none" spc="0" baseline="0">
          <a:ln>
            <a:noFill/>
          </a:ln>
          <a:solidFill>
            <a:schemeClr val="tx1"/>
          </a:solidFill>
          <a:uFillTx/>
          <a:latin typeface="+mn-lt"/>
          <a:ea typeface="+mn-ea"/>
          <a:cs typeface="+mn-cs"/>
          <a:sym typeface="Eurostile"/>
        </a:defRPr>
      </a:lvl6pPr>
      <a:lvl7pPr marL="0" marR="0" indent="964348" algn="ctr" defTabSz="410740" eaLnBrk="1" latinLnBrk="0" hangingPunct="1">
        <a:lnSpc>
          <a:spcPct val="100000"/>
        </a:lnSpc>
        <a:spcBef>
          <a:spcPts val="0"/>
        </a:spcBef>
        <a:spcAft>
          <a:spcPts val="0"/>
        </a:spcAft>
        <a:buClrTx/>
        <a:buSzTx/>
        <a:buFontTx/>
        <a:buNone/>
        <a:tabLst/>
        <a:defRPr sz="1265" b="1" i="0" u="none" strike="noStrike" cap="none" spc="0" baseline="0">
          <a:ln>
            <a:noFill/>
          </a:ln>
          <a:solidFill>
            <a:schemeClr val="tx1"/>
          </a:solidFill>
          <a:uFillTx/>
          <a:latin typeface="+mn-lt"/>
          <a:ea typeface="+mn-ea"/>
          <a:cs typeface="+mn-cs"/>
          <a:sym typeface="Eurostile"/>
        </a:defRPr>
      </a:lvl7pPr>
      <a:lvl8pPr marL="0" marR="0" indent="1125073" algn="ctr" defTabSz="410740" eaLnBrk="1" latinLnBrk="0" hangingPunct="1">
        <a:lnSpc>
          <a:spcPct val="100000"/>
        </a:lnSpc>
        <a:spcBef>
          <a:spcPts val="0"/>
        </a:spcBef>
        <a:spcAft>
          <a:spcPts val="0"/>
        </a:spcAft>
        <a:buClrTx/>
        <a:buSzTx/>
        <a:buFontTx/>
        <a:buNone/>
        <a:tabLst/>
        <a:defRPr sz="1265" b="1" i="0" u="none" strike="noStrike" cap="none" spc="0" baseline="0">
          <a:ln>
            <a:noFill/>
          </a:ln>
          <a:solidFill>
            <a:schemeClr val="tx1"/>
          </a:solidFill>
          <a:uFillTx/>
          <a:latin typeface="+mn-lt"/>
          <a:ea typeface="+mn-ea"/>
          <a:cs typeface="+mn-cs"/>
          <a:sym typeface="Eurostile"/>
        </a:defRPr>
      </a:lvl8pPr>
      <a:lvl9pPr marL="0" marR="0" indent="1285797" algn="ctr" defTabSz="410740" eaLnBrk="1" latinLnBrk="0" hangingPunct="1">
        <a:lnSpc>
          <a:spcPct val="100000"/>
        </a:lnSpc>
        <a:spcBef>
          <a:spcPts val="0"/>
        </a:spcBef>
        <a:spcAft>
          <a:spcPts val="0"/>
        </a:spcAft>
        <a:buClrTx/>
        <a:buSzTx/>
        <a:buFontTx/>
        <a:buNone/>
        <a:tabLst/>
        <a:defRPr sz="1265" b="1" i="0" u="none" strike="noStrike" cap="none" spc="0" baseline="0">
          <a:ln>
            <a:noFill/>
          </a:ln>
          <a:solidFill>
            <a:schemeClr val="tx1"/>
          </a:solidFill>
          <a:uFillTx/>
          <a:latin typeface="+mn-lt"/>
          <a:ea typeface="+mn-ea"/>
          <a:cs typeface="+mn-cs"/>
          <a:sym typeface="Eurostil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0.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50.png"/><Relationship Id="rId10" Type="http://schemas.openxmlformats.org/officeDocument/2006/relationships/image" Target="../media/image15.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170.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50.png"/><Relationship Id="rId10" Type="http://schemas.openxmlformats.org/officeDocument/2006/relationships/image" Target="../media/image15.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11.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21.png"/><Relationship Id="rId10" Type="http://schemas.openxmlformats.org/officeDocument/2006/relationships/image" Target="../media/image16.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6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40.png"/><Relationship Id="rId10" Type="http://schemas.openxmlformats.org/officeDocument/2006/relationships/image" Target="../media/image17.png"/><Relationship Id="rId9" Type="http://schemas.openxmlformats.org/officeDocument/2006/relationships/image" Target="../media/image1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685800"/>
            <a:ext cx="8458200" cy="1752600"/>
          </a:xfrm>
        </p:spPr>
        <p:txBody>
          <a:bodyPr>
            <a:normAutofit/>
          </a:bodyPr>
          <a:lstStyle/>
          <a:p>
            <a:r>
              <a:rPr lang="en-US"/>
              <a:t>Deep </a:t>
            </a:r>
            <a:r>
              <a:rPr lang="en-US" dirty="0"/>
              <a:t>Reinforcement </a:t>
            </a:r>
            <a:r>
              <a:rPr lang="en-US"/>
              <a:t>Learning for</a:t>
            </a:r>
            <a:br>
              <a:rPr lang="en-US"/>
            </a:br>
            <a:r>
              <a:rPr lang="en-US"/>
              <a:t> bidding in Continuous Intraday Markets</a:t>
            </a:r>
            <a:br>
              <a:rPr lang="en-US"/>
            </a:br>
            <a:endParaRPr lang="en-US" dirty="0">
              <a:solidFill>
                <a:schemeClr val="tx1"/>
              </a:solidFill>
            </a:endParaRPr>
          </a:p>
        </p:txBody>
      </p:sp>
      <p:sp>
        <p:nvSpPr>
          <p:cNvPr id="4" name="Text Placeholder 2"/>
          <p:cNvSpPr>
            <a:spLocks noGrp="1"/>
          </p:cNvSpPr>
          <p:nvPr>
            <p:ph type="body" sz="quarter" idx="1"/>
          </p:nvPr>
        </p:nvSpPr>
        <p:spPr>
          <a:xfrm>
            <a:off x="685800" y="2438400"/>
            <a:ext cx="11091864" cy="2895600"/>
          </a:xfrm>
        </p:spPr>
        <p:txBody>
          <a:bodyPr anchor="ctr">
            <a:normAutofit/>
          </a:bodyPr>
          <a:lstStyle/>
          <a:p>
            <a:pPr algn="ctr"/>
            <a:r>
              <a:rPr lang="en-US"/>
              <a:t>Presented by Bertrand Cornélusse, based on slides from Ioannis Boukas</a:t>
            </a:r>
          </a:p>
          <a:p>
            <a:pPr algn="ctr"/>
            <a:r>
              <a:rPr lang="en-US"/>
              <a:t>Densys – RL 4 microgrids</a:t>
            </a:r>
          </a:p>
          <a:p>
            <a:pPr algn="ctr"/>
            <a:r>
              <a:rPr lang="en-US"/>
              <a:t>December 2021</a:t>
            </a:r>
          </a:p>
          <a:p>
            <a:pPr algn="ctr"/>
            <a:endParaRPr lang="en-US" sz="1800" baseline="30000" dirty="0"/>
          </a:p>
        </p:txBody>
      </p:sp>
    </p:spTree>
    <p:extLst>
      <p:ext uri="{BB962C8B-B14F-4D97-AF65-F5344CB8AC3E}">
        <p14:creationId xmlns:p14="http://schemas.microsoft.com/office/powerpoint/2010/main" val="389387693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sldNum" sz="quarter" idx="2"/>
          </p:nvPr>
        </p:nvSpPr>
        <p:spPr>
          <a:xfrm>
            <a:off x="10335116" y="6387100"/>
            <a:ext cx="301365" cy="29726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grpSp>
        <p:nvGrpSpPr>
          <p:cNvPr id="18" name="Group 17"/>
          <p:cNvGrpSpPr/>
          <p:nvPr/>
        </p:nvGrpSpPr>
        <p:grpSpPr>
          <a:xfrm>
            <a:off x="5060497" y="3115268"/>
            <a:ext cx="5074103" cy="1651911"/>
            <a:chOff x="2635555" y="608637"/>
            <a:chExt cx="2332532" cy="1088903"/>
          </a:xfrm>
        </p:grpSpPr>
        <p:sp>
          <p:nvSpPr>
            <p:cNvPr id="19" name="Rectangle 18"/>
            <p:cNvSpPr/>
            <p:nvPr/>
          </p:nvSpPr>
          <p:spPr>
            <a:xfrm>
              <a:off x="2635555" y="608637"/>
              <a:ext cx="2332532" cy="10889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TextBox 19"/>
            <p:cNvSpPr txBox="1"/>
            <p:nvPr/>
          </p:nvSpPr>
          <p:spPr>
            <a:xfrm>
              <a:off x="3351648" y="621770"/>
              <a:ext cx="900346" cy="301623"/>
            </a:xfrm>
            <a:prstGeom prst="rect">
              <a:avLst/>
            </a:prstGeom>
            <a:noFill/>
          </p:spPr>
          <p:txBody>
            <a:bodyPr wrap="square" rtlCol="0">
              <a:spAutoFit/>
            </a:bodyPr>
            <a:lstStyle/>
            <a:p>
              <a:pPr algn="ctr"/>
              <a:r>
                <a:rPr lang="en-US" sz="2400" dirty="0"/>
                <a:t>Environment</a:t>
              </a:r>
            </a:p>
          </p:txBody>
        </p:sp>
      </p:grpSp>
      <p:sp>
        <p:nvSpPr>
          <p:cNvPr id="21" name="Curved Down Arrow 20"/>
          <p:cNvSpPr/>
          <p:nvPr/>
        </p:nvSpPr>
        <p:spPr>
          <a:xfrm flipH="1">
            <a:off x="3028950" y="1884232"/>
            <a:ext cx="4743450" cy="1205826"/>
          </a:xfrm>
          <a:prstGeom prst="curvedDownArrow">
            <a:avLst>
              <a:gd name="adj1" fmla="val 7438"/>
              <a:gd name="adj2" fmla="val 14667"/>
              <a:gd name="adj3" fmla="val 165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2" name="Group 21"/>
          <p:cNvGrpSpPr/>
          <p:nvPr/>
        </p:nvGrpSpPr>
        <p:grpSpPr>
          <a:xfrm>
            <a:off x="5182902" y="3637897"/>
            <a:ext cx="2462506" cy="1289155"/>
            <a:chOff x="4452086" y="2478343"/>
            <a:chExt cx="2354683" cy="1330782"/>
          </a:xfrm>
        </p:grpSpPr>
        <p:grpSp>
          <p:nvGrpSpPr>
            <p:cNvPr id="23" name="Group 22"/>
            <p:cNvGrpSpPr/>
            <p:nvPr/>
          </p:nvGrpSpPr>
          <p:grpSpPr>
            <a:xfrm>
              <a:off x="4452086" y="2478343"/>
              <a:ext cx="2354683" cy="1088903"/>
              <a:chOff x="2643696" y="559532"/>
              <a:chExt cx="2354683" cy="1088903"/>
            </a:xfrm>
          </p:grpSpPr>
          <p:sp>
            <p:nvSpPr>
              <p:cNvPr id="26" name="Rectangle 25"/>
              <p:cNvSpPr/>
              <p:nvPr/>
            </p:nvSpPr>
            <p:spPr>
              <a:xfrm>
                <a:off x="2643696" y="559532"/>
                <a:ext cx="2354683" cy="10889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TextBox 26"/>
              <p:cNvSpPr txBox="1"/>
              <p:nvPr/>
            </p:nvSpPr>
            <p:spPr>
              <a:xfrm>
                <a:off x="3000264" y="641450"/>
                <a:ext cx="1619396" cy="413030"/>
              </a:xfrm>
              <a:prstGeom prst="rect">
                <a:avLst/>
              </a:prstGeom>
              <a:noFill/>
            </p:spPr>
            <p:txBody>
              <a:bodyPr wrap="square" rtlCol="0">
                <a:spAutoFit/>
              </a:bodyPr>
              <a:lstStyle/>
              <a:p>
                <a:pPr algn="ctr"/>
                <a:r>
                  <a:rPr lang="en-US" sz="2000" dirty="0"/>
                  <a:t>Storage</a:t>
                </a:r>
              </a:p>
            </p:txBody>
          </p:sp>
        </p:grpSp>
        <mc:AlternateContent xmlns:mc="http://schemas.openxmlformats.org/markup-compatibility/2006" xmlns:a14="http://schemas.microsoft.com/office/drawing/2010/main">
          <mc:Choice Requires="a14">
            <p:sp>
              <p:nvSpPr>
                <p:cNvPr id="24" name="TextBox 23"/>
                <p:cNvSpPr txBox="1"/>
                <p:nvPr/>
              </p:nvSpPr>
              <p:spPr>
                <a:xfrm>
                  <a:off x="4518452" y="2916081"/>
                  <a:ext cx="2266167" cy="89304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𝑠</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+1</m:t>
                            </m:r>
                          </m:sub>
                          <m:sup>
                            <m:r>
                              <a:rPr lang="en-US" sz="1600" i="1">
                                <a:latin typeface="Cambria Math" panose="02040503050406030204" pitchFamily="18" charset="0"/>
                              </a:rPr>
                              <m:t>𝐵</m:t>
                            </m:r>
                          </m:sup>
                        </m:sSubSup>
                        <m:r>
                          <a:rPr lang="en-US" sz="1600" i="1">
                            <a:latin typeface="Cambria Math" panose="02040503050406030204" pitchFamily="18" charset="0"/>
                          </a:rPr>
                          <m:t>=</m:t>
                        </m:r>
                        <m:r>
                          <a:rPr lang="en-US" sz="1600" i="1">
                            <a:latin typeface="Cambria Math" panose="02040503050406030204" pitchFamily="18" charset="0"/>
                          </a:rPr>
                          <m:t>𝑘</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𝑠</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𝑡</m:t>
                                </m:r>
                              </m:sub>
                              <m:sup>
                                <m:r>
                                  <a:rPr lang="en-US" sz="1600" i="1">
                                    <a:latin typeface="Cambria Math" panose="02040503050406030204" pitchFamily="18" charset="0"/>
                                  </a:rPr>
                                  <m:t>𝐵</m:t>
                                </m:r>
                              </m:sup>
                            </m:sSubSup>
                            <m:r>
                              <a:rPr lang="en-US" sz="1600" i="1">
                                <a:latin typeface="Cambria Math" panose="02040503050406030204" pitchFamily="18" charset="0"/>
                              </a:rPr>
                              <m:t>,</m:t>
                            </m:r>
                            <m:sSub>
                              <m:sSubPr>
                                <m:ctrlPr>
                                  <a:rPr lang="el-GR" sz="1600" i="1">
                                    <a:solidFill>
                                      <a:srgbClr val="000000"/>
                                    </a:solidFill>
                                    <a:latin typeface="Cambria Math" panose="02040503050406030204" pitchFamily="18" charset="0"/>
                                    <a:sym typeface="Helvetica Light"/>
                                  </a:rPr>
                                </m:ctrlPr>
                              </m:sSubPr>
                              <m:e>
                                <m:r>
                                  <a:rPr lang="en-US" sz="1600">
                                    <a:solidFill>
                                      <a:srgbClr val="000000"/>
                                    </a:solidFill>
                                    <a:latin typeface="Cambria Math" panose="02040503050406030204" pitchFamily="18" charset="0"/>
                                    <a:sym typeface="Helvetica Light"/>
                                  </a:rPr>
                                  <m:t> </m:t>
                                </m:r>
                                <m:r>
                                  <m:rPr>
                                    <m:sty m:val="p"/>
                                  </m:rPr>
                                  <a:rPr lang="el-GR" sz="1600">
                                    <a:solidFill>
                                      <a:srgbClr val="000000"/>
                                    </a:solidFill>
                                    <a:latin typeface="Cambria Math" panose="02040503050406030204" pitchFamily="18" charset="0"/>
                                    <a:sym typeface="Helvetica Light"/>
                                  </a:rPr>
                                  <m:t>Δ</m:t>
                                </m:r>
                                <m:r>
                                  <a:rPr lang="en-US" sz="1600" i="1">
                                    <a:solidFill>
                                      <a:srgbClr val="000000"/>
                                    </a:solidFill>
                                    <a:latin typeface="Cambria Math" panose="02040503050406030204" pitchFamily="18" charset="0"/>
                                    <a:sym typeface="Helvetica Light"/>
                                  </a:rPr>
                                  <m:t>𝑃</m:t>
                                </m:r>
                              </m:e>
                              <m:sub>
                                <m:r>
                                  <a:rPr lang="en-US" sz="1600" i="1">
                                    <a:solidFill>
                                      <a:srgbClr val="000000"/>
                                    </a:solidFill>
                                    <a:latin typeface="Cambria Math" panose="02040503050406030204" pitchFamily="18" charset="0"/>
                                    <a:sym typeface="Helvetica Light"/>
                                  </a:rPr>
                                  <m:t>𝑖</m:t>
                                </m:r>
                                <m:r>
                                  <a:rPr lang="en-US" sz="1600" i="1">
                                    <a:solidFill>
                                      <a:srgbClr val="000000"/>
                                    </a:solidFill>
                                    <a:latin typeface="Cambria Math" panose="02040503050406030204" pitchFamily="18" charset="0"/>
                                    <a:sym typeface="Helvetica Light"/>
                                  </a:rPr>
                                  <m:t>,</m:t>
                                </m:r>
                                <m:r>
                                  <a:rPr lang="en-US" sz="1600" i="1">
                                    <a:solidFill>
                                      <a:srgbClr val="000000"/>
                                    </a:solidFill>
                                    <a:latin typeface="Cambria Math" panose="02040503050406030204" pitchFamily="18" charset="0"/>
                                    <a:sym typeface="Helvetica Light"/>
                                  </a:rPr>
                                  <m:t>𝑡</m:t>
                                </m:r>
                              </m:sub>
                            </m:sSub>
                          </m:e>
                        </m:d>
                      </m:oMath>
                    </m:oMathPara>
                  </a14:m>
                  <a:endParaRPr lang="en-US" sz="1600" dirty="0"/>
                </a:p>
                <a:p>
                  <a:pPr algn="ctr"/>
                  <a14:m>
                    <m:oMath xmlns:m="http://schemas.openxmlformats.org/officeDocument/2006/math">
                      <m:sSubSup>
                        <m:sSubSupPr>
                          <m:ctrlPr>
                            <a:rPr lang="en-US" sz="1400" i="1">
                              <a:solidFill>
                                <a:srgbClr val="000000"/>
                              </a:solidFill>
                              <a:latin typeface="Cambria Math" panose="02040503050406030204" pitchFamily="18" charset="0"/>
                              <a:sym typeface="Helvetica Light"/>
                            </a:rPr>
                          </m:ctrlPr>
                        </m:sSubSupPr>
                        <m:e>
                          <m:r>
                            <a:rPr lang="en-US" sz="1400" i="1">
                              <a:solidFill>
                                <a:srgbClr val="000000"/>
                              </a:solidFill>
                              <a:latin typeface="Cambria Math" panose="02040503050406030204" pitchFamily="18" charset="0"/>
                              <a:sym typeface="Helvetica Light"/>
                            </a:rPr>
                            <m:t>𝑠</m:t>
                          </m:r>
                        </m:e>
                        <m:sub>
                          <m:r>
                            <a:rPr lang="en-US" sz="1400" i="1">
                              <a:solidFill>
                                <a:srgbClr val="000000"/>
                              </a:solidFill>
                              <a:latin typeface="Cambria Math" panose="02040503050406030204" pitchFamily="18" charset="0"/>
                              <a:sym typeface="Helvetica Light"/>
                            </a:rPr>
                            <m:t>𝑖</m:t>
                          </m:r>
                          <m:r>
                            <a:rPr lang="en-US" sz="1400" i="1">
                              <a:solidFill>
                                <a:srgbClr val="000000"/>
                              </a:solidFill>
                              <a:latin typeface="Cambria Math" panose="02040503050406030204" pitchFamily="18" charset="0"/>
                              <a:sym typeface="Helvetica Light"/>
                            </a:rPr>
                            <m:t>,</m:t>
                          </m:r>
                          <m:r>
                            <a:rPr lang="en-US" sz="1400" i="1">
                              <a:solidFill>
                                <a:srgbClr val="000000"/>
                              </a:solidFill>
                              <a:latin typeface="Cambria Math" panose="02040503050406030204" pitchFamily="18" charset="0"/>
                              <a:sym typeface="Helvetica Light"/>
                            </a:rPr>
                            <m:t>𝑡</m:t>
                          </m:r>
                        </m:sub>
                        <m:sup>
                          <m:r>
                            <a:rPr lang="en-US" sz="1400" i="1">
                              <a:solidFill>
                                <a:srgbClr val="000000"/>
                              </a:solidFill>
                              <a:latin typeface="Cambria Math" panose="02040503050406030204" pitchFamily="18" charset="0"/>
                              <a:sym typeface="Helvetica Light"/>
                            </a:rPr>
                            <m:t>𝐵</m:t>
                          </m:r>
                        </m:sup>
                      </m:sSubSup>
                      <m:r>
                        <a:rPr lang="en-US" sz="1400" i="1">
                          <a:solidFill>
                            <a:srgbClr val="000000"/>
                          </a:solidFill>
                          <a:latin typeface="Cambria Math" panose="02040503050406030204" pitchFamily="18" charset="0"/>
                          <a:sym typeface="Helvetica Light"/>
                        </a:rPr>
                        <m:t>=</m:t>
                      </m:r>
                    </m:oMath>
                  </a14:m>
                  <a:r>
                    <a:rPr lang="en-US" sz="1400" dirty="0">
                      <a:solidFill>
                        <a:srgbClr val="000000"/>
                      </a:solidFill>
                      <a:sym typeface="Helvetica Light"/>
                    </a:rPr>
                    <a:t> </a:t>
                  </a:r>
                  <a14:m>
                    <m:oMath xmlns:m="http://schemas.openxmlformats.org/officeDocument/2006/math">
                      <m:r>
                        <a:rPr lang="en-US" sz="1400" i="1">
                          <a:solidFill>
                            <a:srgbClr val="000000"/>
                          </a:solidFill>
                          <a:latin typeface="Cambria Math" panose="02040503050406030204" pitchFamily="18" charset="0"/>
                          <a:sym typeface="Helvetica Light"/>
                        </a:rPr>
                        <m:t>{</m:t>
                      </m:r>
                      <m:sSubSup>
                        <m:sSubSupPr>
                          <m:ctrlPr>
                            <a:rPr lang="en-US" sz="1400" i="1">
                              <a:solidFill>
                                <a:srgbClr val="000000"/>
                              </a:solidFill>
                              <a:latin typeface="Cambria Math" panose="02040503050406030204" pitchFamily="18" charset="0"/>
                              <a:sym typeface="Helvetica Light"/>
                            </a:rPr>
                          </m:ctrlPr>
                        </m:sSubSupPr>
                        <m:e>
                          <m:r>
                            <a:rPr lang="en-US" sz="1400" i="1">
                              <a:solidFill>
                                <a:srgbClr val="000000"/>
                              </a:solidFill>
                              <a:latin typeface="Cambria Math" panose="02040503050406030204" pitchFamily="18" charset="0"/>
                              <a:sym typeface="Helvetica Light"/>
                            </a:rPr>
                            <m:t>(</m:t>
                          </m:r>
                          <m:r>
                            <a:rPr lang="en-US" sz="1400" i="1">
                              <a:solidFill>
                                <a:srgbClr val="000000"/>
                              </a:solidFill>
                              <a:latin typeface="Cambria Math" panose="02040503050406030204" pitchFamily="18" charset="0"/>
                              <a:sym typeface="Helvetica Light"/>
                            </a:rPr>
                            <m:t>𝑃</m:t>
                          </m:r>
                        </m:e>
                        <m:sub>
                          <m:r>
                            <a:rPr lang="en-US" sz="1400" i="1">
                              <a:solidFill>
                                <a:srgbClr val="000000"/>
                              </a:solidFill>
                              <a:latin typeface="Cambria Math" panose="02040503050406030204" pitchFamily="18" charset="0"/>
                              <a:sym typeface="Helvetica Light"/>
                            </a:rPr>
                            <m:t>𝑖</m:t>
                          </m:r>
                          <m:r>
                            <a:rPr lang="en-US" sz="1400" i="1">
                              <a:solidFill>
                                <a:srgbClr val="000000"/>
                              </a:solidFill>
                              <a:latin typeface="Cambria Math" panose="02040503050406030204" pitchFamily="18" charset="0"/>
                              <a:sym typeface="Helvetica Light"/>
                            </a:rPr>
                            <m:t>,</m:t>
                          </m:r>
                          <m:r>
                            <a:rPr lang="en-US" sz="1400" i="1">
                              <a:solidFill>
                                <a:srgbClr val="000000"/>
                              </a:solidFill>
                              <a:latin typeface="Cambria Math" panose="02040503050406030204" pitchFamily="18" charset="0"/>
                              <a:sym typeface="Helvetica Light"/>
                            </a:rPr>
                            <m:t>𝑥</m:t>
                          </m:r>
                        </m:sub>
                        <m:sup>
                          <m:r>
                            <a:rPr lang="en-US" sz="1400" i="1">
                              <a:solidFill>
                                <a:srgbClr val="000000"/>
                              </a:solidFill>
                              <a:latin typeface="Cambria Math" panose="02040503050406030204" pitchFamily="18" charset="0"/>
                              <a:sym typeface="Helvetica Light"/>
                            </a:rPr>
                            <m:t>𝑚𝑎𝑟</m:t>
                          </m:r>
                        </m:sup>
                      </m:sSubSup>
                      <m:r>
                        <a:rPr lang="en-US" sz="1400" i="1">
                          <a:solidFill>
                            <a:srgbClr val="000000"/>
                          </a:solidFill>
                          <a:latin typeface="Cambria Math" panose="02040503050406030204" pitchFamily="18" charset="0"/>
                          <a:sym typeface="Helvetica Light"/>
                        </a:rPr>
                        <m:t>,</m:t>
                      </m:r>
                      <m:sSub>
                        <m:sSubPr>
                          <m:ctrlPr>
                            <a:rPr lang="en-US" sz="1400" i="1">
                              <a:solidFill>
                                <a:srgbClr val="000000"/>
                              </a:solidFill>
                              <a:latin typeface="Cambria Math" panose="02040503050406030204" pitchFamily="18" charset="0"/>
                              <a:sym typeface="Helvetica Light"/>
                            </a:rPr>
                          </m:ctrlPr>
                        </m:sSubPr>
                        <m:e>
                          <m:r>
                            <a:rPr lang="en-US" sz="1400" i="1">
                              <a:solidFill>
                                <a:srgbClr val="000000"/>
                              </a:solidFill>
                              <a:latin typeface="Cambria Math" panose="02040503050406030204" pitchFamily="18" charset="0"/>
                              <a:sym typeface="Helvetica Light"/>
                            </a:rPr>
                            <m:t>𝑆𝑜𝐶</m:t>
                          </m:r>
                        </m:e>
                        <m:sub>
                          <m:r>
                            <a:rPr lang="en-US" sz="1400" i="1">
                              <a:solidFill>
                                <a:srgbClr val="000000"/>
                              </a:solidFill>
                              <a:latin typeface="Cambria Math" panose="02040503050406030204" pitchFamily="18" charset="0"/>
                              <a:sym typeface="Helvetica Light"/>
                            </a:rPr>
                            <m:t>𝑥</m:t>
                          </m:r>
                        </m:sub>
                      </m:sSub>
                      <m:r>
                        <a:rPr lang="en-US" sz="1400" i="1">
                          <a:solidFill>
                            <a:srgbClr val="000000"/>
                          </a:solidFill>
                          <a:latin typeface="Cambria Math" panose="02040503050406030204" pitchFamily="18" charset="0"/>
                          <a:sym typeface="Helvetica Light"/>
                        </a:rPr>
                        <m:t>,)∀</m:t>
                      </m:r>
                      <m:r>
                        <a:rPr lang="en-US" sz="1400" i="1">
                          <a:solidFill>
                            <a:srgbClr val="000000"/>
                          </a:solidFill>
                          <a:latin typeface="Cambria Math" panose="02040503050406030204" pitchFamily="18" charset="0"/>
                          <a:sym typeface="Helvetica Light"/>
                        </a:rPr>
                        <m:t>𝑥</m:t>
                      </m:r>
                      <m:r>
                        <a:rPr lang="en-US" sz="1400" i="1">
                          <a:solidFill>
                            <a:srgbClr val="000000"/>
                          </a:solidFill>
                          <a:latin typeface="Cambria Math" panose="02040503050406030204" pitchFamily="18" charset="0"/>
                          <a:sym typeface="Helvetica Light"/>
                        </a:rPr>
                        <m:t>∈</m:t>
                      </m:r>
                      <m:r>
                        <a:rPr lang="en-US" sz="1400" i="1">
                          <a:solidFill>
                            <a:srgbClr val="000000"/>
                          </a:solidFill>
                          <a:latin typeface="Cambria Math" panose="02040503050406030204" pitchFamily="18" charset="0"/>
                          <a:sym typeface="Helvetica Light"/>
                        </a:rPr>
                        <m:t>𝑋</m:t>
                      </m:r>
                      <m:r>
                        <a:rPr lang="en-US" sz="1400" i="1">
                          <a:solidFill>
                            <a:srgbClr val="000000"/>
                          </a:solidFill>
                          <a:latin typeface="Cambria Math" panose="02040503050406030204" pitchFamily="18" charset="0"/>
                          <a:sym typeface="Helvetica Light"/>
                        </a:rPr>
                        <m:t>}</m:t>
                      </m:r>
                    </m:oMath>
                  </a14:m>
                  <a:endParaRPr lang="en-US" sz="1400" dirty="0">
                    <a:solidFill>
                      <a:srgbClr val="000000"/>
                    </a:solidFill>
                    <a:sym typeface="Helvetica Light"/>
                  </a:endParaRPr>
                </a:p>
                <a:p>
                  <a:pPr algn="ctr"/>
                  <a:endParaRPr lang="en-US" sz="1600" dirty="0"/>
                </a:p>
              </p:txBody>
            </p:sp>
          </mc:Choice>
          <mc:Fallback xmlns="">
            <p:sp>
              <p:nvSpPr>
                <p:cNvPr id="24" name="TextBox 23"/>
                <p:cNvSpPr txBox="1">
                  <a:spLocks noRot="1" noChangeAspect="1" noMove="1" noResize="1" noEditPoints="1" noAdjustHandles="1" noChangeArrowheads="1" noChangeShapeType="1" noTextEdit="1"/>
                </p:cNvSpPr>
                <p:nvPr/>
              </p:nvSpPr>
              <p:spPr>
                <a:xfrm>
                  <a:off x="4518452" y="2916081"/>
                  <a:ext cx="2266167" cy="893044"/>
                </a:xfrm>
                <a:prstGeom prst="rect">
                  <a:avLst/>
                </a:prstGeom>
                <a:blipFill>
                  <a:blip r:embed="rId5"/>
                  <a:stretch>
                    <a:fillRect/>
                  </a:stretch>
                </a:blipFill>
              </p:spPr>
              <p:txBody>
                <a:bodyPr/>
                <a:lstStyle/>
                <a:p>
                  <a:r>
                    <a:rPr lang="en-US">
                      <a:noFill/>
                    </a:rPr>
                    <a:t> </a:t>
                  </a:r>
                </a:p>
              </p:txBody>
            </p:sp>
          </mc:Fallback>
        </mc:AlternateContent>
      </p:grpSp>
      <p:grpSp>
        <p:nvGrpSpPr>
          <p:cNvPr id="36" name="Group 35"/>
          <p:cNvGrpSpPr/>
          <p:nvPr/>
        </p:nvGrpSpPr>
        <p:grpSpPr>
          <a:xfrm>
            <a:off x="1881152" y="3115714"/>
            <a:ext cx="2767672" cy="1651465"/>
            <a:chOff x="381000" y="3276601"/>
            <a:chExt cx="2687971" cy="1611336"/>
          </a:xfrm>
        </p:grpSpPr>
        <p:grpSp>
          <p:nvGrpSpPr>
            <p:cNvPr id="37" name="Group 36"/>
            <p:cNvGrpSpPr/>
            <p:nvPr/>
          </p:nvGrpSpPr>
          <p:grpSpPr>
            <a:xfrm>
              <a:off x="381000" y="3276601"/>
              <a:ext cx="2687971" cy="1611336"/>
              <a:chOff x="2643696" y="559532"/>
              <a:chExt cx="2332532" cy="1088903"/>
            </a:xfrm>
          </p:grpSpPr>
          <p:sp>
            <p:nvSpPr>
              <p:cNvPr id="39" name="Rectangle 38"/>
              <p:cNvSpPr/>
              <p:nvPr/>
            </p:nvSpPr>
            <p:spPr>
              <a:xfrm>
                <a:off x="2643696" y="559532"/>
                <a:ext cx="2332532" cy="10889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TextBox 39"/>
              <p:cNvSpPr txBox="1"/>
              <p:nvPr/>
            </p:nvSpPr>
            <p:spPr>
              <a:xfrm>
                <a:off x="2872892" y="622419"/>
                <a:ext cx="1656526" cy="304401"/>
              </a:xfrm>
              <a:prstGeom prst="rect">
                <a:avLst/>
              </a:prstGeom>
              <a:noFill/>
            </p:spPr>
            <p:txBody>
              <a:bodyPr wrap="square" rtlCol="0">
                <a:spAutoFit/>
              </a:bodyPr>
              <a:lstStyle/>
              <a:p>
                <a:pPr algn="ctr"/>
                <a:r>
                  <a:rPr lang="en-US" sz="2400" dirty="0"/>
                  <a:t>DRL  Agent</a:t>
                </a:r>
              </a:p>
            </p:txBody>
          </p:sp>
        </p:grpSp>
        <p:pic>
          <p:nvPicPr>
            <p:cNvPr id="38" name="Picture 37"/>
            <p:cNvPicPr>
              <a:picLocks noChangeAspect="1"/>
            </p:cNvPicPr>
            <p:nvPr/>
          </p:nvPicPr>
          <p:blipFill rotWithShape="1">
            <a:blip r:embed="rId6" cstate="print">
              <a:extLst>
                <a:ext uri="{28A0092B-C50C-407E-A947-70E740481C1C}">
                  <a14:useLocalDpi xmlns:a14="http://schemas.microsoft.com/office/drawing/2010/main" val="0"/>
                </a:ext>
              </a:extLst>
            </a:blip>
            <a:srcRect t="10328" b="-1310"/>
            <a:stretch/>
          </p:blipFill>
          <p:spPr>
            <a:xfrm>
              <a:off x="780818" y="3877452"/>
              <a:ext cx="1942265" cy="881251"/>
            </a:xfrm>
            <a:prstGeom prst="rect">
              <a:avLst/>
            </a:prstGeom>
          </p:spPr>
        </p:pic>
      </p:grpSp>
      <p:sp>
        <p:nvSpPr>
          <p:cNvPr id="41" name="Curved Down Arrow 40"/>
          <p:cNvSpPr/>
          <p:nvPr/>
        </p:nvSpPr>
        <p:spPr>
          <a:xfrm flipV="1">
            <a:off x="3030962" y="4767179"/>
            <a:ext cx="4741438" cy="1229042"/>
          </a:xfrm>
          <a:prstGeom prst="curvedDownArrow">
            <a:avLst>
              <a:gd name="adj1" fmla="val 7438"/>
              <a:gd name="adj2" fmla="val 14667"/>
              <a:gd name="adj3" fmla="val 165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2" name="Group 41"/>
          <p:cNvGrpSpPr/>
          <p:nvPr/>
        </p:nvGrpSpPr>
        <p:grpSpPr>
          <a:xfrm>
            <a:off x="7645410" y="3637897"/>
            <a:ext cx="2489191" cy="1051534"/>
            <a:chOff x="7692625" y="2478344"/>
            <a:chExt cx="2456202" cy="1088903"/>
          </a:xfrm>
        </p:grpSpPr>
        <p:grpSp>
          <p:nvGrpSpPr>
            <p:cNvPr id="43" name="Group 42"/>
            <p:cNvGrpSpPr/>
            <p:nvPr/>
          </p:nvGrpSpPr>
          <p:grpSpPr>
            <a:xfrm>
              <a:off x="7692625" y="2478344"/>
              <a:ext cx="2332533" cy="1088903"/>
              <a:chOff x="7558343" y="2177808"/>
              <a:chExt cx="2332533" cy="1088903"/>
            </a:xfrm>
          </p:grpSpPr>
          <p:sp>
            <p:nvSpPr>
              <p:cNvPr id="45" name="Rectangle 44"/>
              <p:cNvSpPr/>
              <p:nvPr/>
            </p:nvSpPr>
            <p:spPr>
              <a:xfrm>
                <a:off x="7558343" y="2177808"/>
                <a:ext cx="2332533" cy="10889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TextBox 45"/>
              <p:cNvSpPr txBox="1"/>
              <p:nvPr/>
            </p:nvSpPr>
            <p:spPr>
              <a:xfrm>
                <a:off x="7558343" y="2282049"/>
                <a:ext cx="2332533" cy="414329"/>
              </a:xfrm>
              <a:prstGeom prst="rect">
                <a:avLst/>
              </a:prstGeom>
              <a:noFill/>
            </p:spPr>
            <p:txBody>
              <a:bodyPr wrap="square" rtlCol="0">
                <a:spAutoFit/>
              </a:bodyPr>
              <a:lstStyle/>
              <a:p>
                <a:pPr algn="ctr"/>
                <a:r>
                  <a:rPr lang="en-US" sz="2000" dirty="0"/>
                  <a:t>CID Market</a:t>
                </a:r>
              </a:p>
            </p:txBody>
          </p:sp>
        </p:grpSp>
        <mc:AlternateContent xmlns:mc="http://schemas.openxmlformats.org/markup-compatibility/2006" xmlns:a14="http://schemas.microsoft.com/office/drawing/2010/main">
          <mc:Choice Requires="a14">
            <p:sp>
              <p:nvSpPr>
                <p:cNvPr id="44" name="TextBox 43"/>
                <p:cNvSpPr txBox="1"/>
                <p:nvPr/>
              </p:nvSpPr>
              <p:spPr>
                <a:xfrm>
                  <a:off x="7692625" y="2916080"/>
                  <a:ext cx="2456202" cy="64884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𝑠</m:t>
                            </m:r>
                          </m:e>
                          <m:sub>
                            <m:r>
                              <a:rPr lang="en-US" sz="1600" i="1">
                                <a:latin typeface="Cambria Math" panose="02040503050406030204" pitchFamily="18" charset="0"/>
                              </a:rPr>
                              <m:t>𝑡</m:t>
                            </m:r>
                            <m:r>
                              <a:rPr lang="en-US" sz="1600" i="1">
                                <a:latin typeface="Cambria Math" panose="02040503050406030204" pitchFamily="18" charset="0"/>
                              </a:rPr>
                              <m:t>+1</m:t>
                            </m:r>
                          </m:sub>
                          <m:sup>
                            <m:r>
                              <a:rPr lang="en-US" sz="1600" i="1">
                                <a:solidFill>
                                  <a:srgbClr val="000000"/>
                                </a:solidFill>
                                <a:latin typeface="Cambria Math" panose="02040503050406030204" pitchFamily="18" charset="0"/>
                                <a:sym typeface="Helvetica Light"/>
                              </a:rPr>
                              <m:t>𝑂𝐵</m:t>
                            </m:r>
                          </m:sup>
                        </m:sSubSup>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𝑠</m:t>
                                </m:r>
                              </m:e>
                              <m:sub>
                                <m:r>
                                  <a:rPr lang="en-US" sz="1600" i="1">
                                    <a:latin typeface="Cambria Math" panose="02040503050406030204" pitchFamily="18" charset="0"/>
                                  </a:rPr>
                                  <m:t>𝑡</m:t>
                                </m:r>
                              </m:sub>
                              <m:sup>
                                <m:r>
                                  <a:rPr lang="en-US" sz="1600" i="1">
                                    <a:solidFill>
                                      <a:srgbClr val="000000"/>
                                    </a:solidFill>
                                    <a:latin typeface="Cambria Math" panose="02040503050406030204" pitchFamily="18" charset="0"/>
                                    <a:sym typeface="Helvetica Light"/>
                                  </a:rPr>
                                  <m:t>𝑂𝐵</m:t>
                                </m:r>
                              </m:sup>
                            </m:sSubSup>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𝑡</m:t>
                                </m:r>
                              </m:sub>
                            </m:sSub>
                            <m:r>
                              <a:rPr lang="en-US" sz="1600" i="1">
                                <a:latin typeface="Cambria Math" panose="02040503050406030204" pitchFamily="18" charset="0"/>
                              </a:rPr>
                              <m:t>,</m:t>
                            </m:r>
                            <m:sSub>
                              <m:sSubPr>
                                <m:ctrlPr>
                                  <a:rPr lang="en-US" sz="1600" i="1">
                                    <a:solidFill>
                                      <a:srgbClr val="000000"/>
                                    </a:solidFill>
                                    <a:latin typeface="Cambria Math" panose="02040503050406030204" pitchFamily="18" charset="0"/>
                                    <a:sym typeface="Helvetica Light"/>
                                  </a:rPr>
                                </m:ctrlPr>
                              </m:sSubPr>
                              <m:e>
                                <m:r>
                                  <a:rPr lang="en-US" sz="1600" i="1">
                                    <a:solidFill>
                                      <a:srgbClr val="000000"/>
                                    </a:solidFill>
                                    <a:latin typeface="Cambria Math" panose="02040503050406030204" pitchFamily="18" charset="0"/>
                                    <a:sym typeface="Helvetica Light"/>
                                  </a:rPr>
                                  <m:t>𝑎</m:t>
                                </m:r>
                              </m:e>
                              <m:sub>
                                <m:r>
                                  <a:rPr lang="en-US" sz="1600" i="1">
                                    <a:solidFill>
                                      <a:srgbClr val="000000"/>
                                    </a:solidFill>
                                    <a:latin typeface="Cambria Math" panose="02040503050406030204" pitchFamily="18" charset="0"/>
                                    <a:sym typeface="Helvetica Light"/>
                                  </a:rPr>
                                  <m:t>−</m:t>
                                </m:r>
                                <m:r>
                                  <a:rPr lang="en-US" sz="1600" i="1">
                                    <a:solidFill>
                                      <a:srgbClr val="000000"/>
                                    </a:solidFill>
                                    <a:latin typeface="Cambria Math" panose="02040503050406030204" pitchFamily="18" charset="0"/>
                                    <a:sym typeface="Helvetica Light"/>
                                  </a:rPr>
                                  <m:t>𝑖</m:t>
                                </m:r>
                                <m:r>
                                  <a:rPr lang="en-US" sz="1600" i="1">
                                    <a:solidFill>
                                      <a:srgbClr val="000000"/>
                                    </a:solidFill>
                                    <a:latin typeface="Cambria Math" panose="02040503050406030204" pitchFamily="18" charset="0"/>
                                    <a:sym typeface="Helvetica Light"/>
                                  </a:rPr>
                                  <m:t>,</m:t>
                                </m:r>
                                <m:r>
                                  <a:rPr lang="en-US" sz="1600" i="1">
                                    <a:solidFill>
                                      <a:srgbClr val="000000"/>
                                    </a:solidFill>
                                    <a:latin typeface="Cambria Math" panose="02040503050406030204" pitchFamily="18" charset="0"/>
                                    <a:sym typeface="Helvetica Light"/>
                                  </a:rPr>
                                  <m:t>𝑡</m:t>
                                </m:r>
                              </m:sub>
                            </m:sSub>
                          </m:e>
                        </m:d>
                      </m:oMath>
                    </m:oMathPara>
                  </a14:m>
                  <a:endParaRPr lang="en-US" sz="1600" dirty="0"/>
                </a:p>
                <a:p>
                  <a:pPr algn="ctr"/>
                  <a14:m>
                    <m:oMathPara xmlns:m="http://schemas.openxmlformats.org/officeDocument/2006/math">
                      <m:oMathParaPr>
                        <m:jc m:val="centerGroup"/>
                      </m:oMathParaPr>
                      <m:oMath xmlns:m="http://schemas.openxmlformats.org/officeDocument/2006/math">
                        <m:sSubSup>
                          <m:sSubSupPr>
                            <m:ctrlPr>
                              <a:rPr lang="en-US" sz="1600" i="1">
                                <a:solidFill>
                                  <a:srgbClr val="000000"/>
                                </a:solidFill>
                                <a:latin typeface="Cambria Math" panose="02040503050406030204" pitchFamily="18" charset="0"/>
                                <a:sym typeface="Helvetica Light"/>
                              </a:rPr>
                            </m:ctrlPr>
                          </m:sSubSupPr>
                          <m:e>
                            <m:r>
                              <a:rPr lang="en-US" sz="1600" i="1">
                                <a:solidFill>
                                  <a:srgbClr val="000000"/>
                                </a:solidFill>
                                <a:latin typeface="Cambria Math" panose="02040503050406030204" pitchFamily="18" charset="0"/>
                                <a:sym typeface="Helvetica Light"/>
                              </a:rPr>
                              <m:t>𝑠</m:t>
                            </m:r>
                          </m:e>
                          <m:sub>
                            <m:r>
                              <a:rPr lang="en-US" sz="1600" i="1">
                                <a:solidFill>
                                  <a:srgbClr val="000000"/>
                                </a:solidFill>
                                <a:latin typeface="Cambria Math" panose="02040503050406030204" pitchFamily="18" charset="0"/>
                                <a:sym typeface="Helvetica Light"/>
                              </a:rPr>
                              <m:t>𝑡</m:t>
                            </m:r>
                          </m:sub>
                          <m:sup>
                            <m:r>
                              <a:rPr lang="en-US" sz="1600" i="1">
                                <a:solidFill>
                                  <a:srgbClr val="000000"/>
                                </a:solidFill>
                                <a:latin typeface="Cambria Math" panose="02040503050406030204" pitchFamily="18" charset="0"/>
                                <a:sym typeface="Helvetica Light"/>
                              </a:rPr>
                              <m:t>𝑂𝐵</m:t>
                            </m:r>
                          </m:sup>
                        </m:sSubSup>
                        <m:r>
                          <a:rPr lang="en-US" sz="1600" i="1">
                            <a:solidFill>
                              <a:srgbClr val="000000"/>
                            </a:solidFill>
                            <a:latin typeface="Cambria Math" panose="02040503050406030204" pitchFamily="18" charset="0"/>
                            <a:sym typeface="Helvetica Light"/>
                          </a:rPr>
                          <m:t>=</m:t>
                        </m:r>
                        <m:sSup>
                          <m:sSupPr>
                            <m:ctrlPr>
                              <a:rPr lang="en-US" sz="1600" i="1">
                                <a:solidFill>
                                  <a:srgbClr val="000000"/>
                                </a:solidFill>
                                <a:latin typeface="Cambria Math" panose="02040503050406030204" pitchFamily="18" charset="0"/>
                                <a:sym typeface="Helvetica Light"/>
                              </a:rPr>
                            </m:ctrlPr>
                          </m:sSupPr>
                          <m:e>
                            <m:r>
                              <a:rPr lang="en-US" sz="1600" i="1">
                                <a:solidFill>
                                  <a:srgbClr val="000000"/>
                                </a:solidFill>
                                <a:latin typeface="Cambria Math" panose="02040503050406030204" pitchFamily="18" charset="0"/>
                                <a:sym typeface="Helvetica Light"/>
                              </a:rPr>
                              <m:t>{</m:t>
                            </m:r>
                            <m:r>
                              <a:rPr lang="en-US" sz="1600" i="1">
                                <a:solidFill>
                                  <a:srgbClr val="000000"/>
                                </a:solidFill>
                                <a:latin typeface="Cambria Math" panose="02040503050406030204" pitchFamily="18" charset="0"/>
                                <a:sym typeface="Helvetica Light"/>
                              </a:rPr>
                              <m:t>𝑂𝑟𝑑𝑒𝑟𝑠</m:t>
                            </m:r>
                            <m:r>
                              <a:rPr lang="en-US" sz="1600" i="1">
                                <a:solidFill>
                                  <a:srgbClr val="000000"/>
                                </a:solidFill>
                                <a:latin typeface="Cambria Math" panose="02040503050406030204" pitchFamily="18" charset="0"/>
                                <a:sym typeface="Helvetica Light"/>
                              </a:rPr>
                              <m:t>}</m:t>
                            </m:r>
                          </m:e>
                          <m:sup>
                            <m:r>
                              <a:rPr lang="en-US" sz="1600" i="1">
                                <a:solidFill>
                                  <a:srgbClr val="000000"/>
                                </a:solidFill>
                                <a:latin typeface="Cambria Math" panose="02040503050406030204" pitchFamily="18" charset="0"/>
                                <a:sym typeface="Helvetica Light"/>
                              </a:rPr>
                              <m:t>|</m:t>
                            </m:r>
                            <m:sSub>
                              <m:sSubPr>
                                <m:ctrlPr>
                                  <a:rPr lang="en-US" sz="1600" i="1">
                                    <a:solidFill>
                                      <a:srgbClr val="000000"/>
                                    </a:solidFill>
                                    <a:latin typeface="Cambria Math" panose="02040503050406030204" pitchFamily="18" charset="0"/>
                                    <a:sym typeface="Helvetica Light"/>
                                  </a:rPr>
                                </m:ctrlPr>
                              </m:sSubPr>
                              <m:e>
                                <m:r>
                                  <a:rPr lang="en-US" sz="1600" i="1">
                                    <a:solidFill>
                                      <a:srgbClr val="000000"/>
                                    </a:solidFill>
                                    <a:latin typeface="Cambria Math" panose="02040503050406030204" pitchFamily="18" charset="0"/>
                                    <a:sym typeface="Helvetica Light"/>
                                  </a:rPr>
                                  <m:t>𝑁</m:t>
                                </m:r>
                              </m:e>
                              <m:sub>
                                <m:r>
                                  <a:rPr lang="en-US" sz="1600" i="1">
                                    <a:solidFill>
                                      <a:srgbClr val="000000"/>
                                    </a:solidFill>
                                    <a:latin typeface="Cambria Math" panose="02040503050406030204" pitchFamily="18" charset="0"/>
                                    <a:sym typeface="Helvetica Light"/>
                                  </a:rPr>
                                  <m:t>𝑡</m:t>
                                </m:r>
                              </m:sub>
                            </m:sSub>
                            <m:r>
                              <a:rPr lang="en-US" sz="1600" i="1">
                                <a:solidFill>
                                  <a:srgbClr val="000000"/>
                                </a:solidFill>
                                <a:latin typeface="Cambria Math" panose="02040503050406030204" pitchFamily="18" charset="0"/>
                                <a:sym typeface="Helvetica Light"/>
                              </a:rPr>
                              <m:t>|</m:t>
                            </m:r>
                          </m:sup>
                        </m:sSup>
                      </m:oMath>
                    </m:oMathPara>
                  </a14:m>
                  <a:endParaRPr lang="en-US" sz="1600" dirty="0"/>
                </a:p>
              </p:txBody>
            </p:sp>
          </mc:Choice>
          <mc:Fallback xmlns="">
            <p:sp>
              <p:nvSpPr>
                <p:cNvPr id="44" name="TextBox 43"/>
                <p:cNvSpPr txBox="1">
                  <a:spLocks noRot="1" noChangeAspect="1" noMove="1" noResize="1" noEditPoints="1" noAdjustHandles="1" noChangeArrowheads="1" noChangeShapeType="1" noTextEdit="1"/>
                </p:cNvSpPr>
                <p:nvPr/>
              </p:nvSpPr>
              <p:spPr>
                <a:xfrm>
                  <a:off x="7692625" y="2916080"/>
                  <a:ext cx="2456202" cy="648849"/>
                </a:xfrm>
                <a:prstGeom prst="rect">
                  <a:avLst/>
                </a:prstGeom>
                <a:blipFill>
                  <a:blip r:embed="rId7"/>
                  <a:stretch>
                    <a:fillRect b="-582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7" name="TextBox 46"/>
              <p:cNvSpPr txBox="1"/>
              <p:nvPr/>
            </p:nvSpPr>
            <p:spPr>
              <a:xfrm>
                <a:off x="4276685" y="1029320"/>
                <a:ext cx="2458182" cy="76636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up>
                              <m:r>
                                <a:rPr lang="en-US" sz="2000" i="1">
                                  <a:solidFill>
                                    <a:srgbClr val="000000"/>
                                  </a:solidFill>
                                  <a:latin typeface="Cambria Math" panose="02040503050406030204" pitchFamily="18" charset="0"/>
                                  <a:sym typeface="Helvetica Light"/>
                                </a:rPr>
                                <m:t>𝐵</m:t>
                              </m:r>
                            </m:sup>
                          </m:sSubSup>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up>
                              <m:r>
                                <a:rPr lang="en-US" sz="2000" i="1">
                                  <a:solidFill>
                                    <a:srgbClr val="000000"/>
                                  </a:solidFill>
                                  <a:latin typeface="Cambria Math" panose="02040503050406030204" pitchFamily="18" charset="0"/>
                                  <a:sym typeface="Helvetica Light"/>
                                </a:rPr>
                                <m:t>𝑂𝐵</m:t>
                              </m:r>
                            </m:sup>
                          </m:sSubSup>
                        </m:e>
                      </m:d>
                    </m:oMath>
                  </m:oMathPara>
                </a14:m>
                <a:endParaRPr lang="en-US" sz="200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,0</m:t>
                          </m:r>
                        </m:sub>
                      </m:sSub>
                    </m:oMath>
                  </m:oMathPara>
                </a14:m>
                <a:endParaRPr lang="en-US" sz="2000" dirty="0">
                  <a:latin typeface="Cambria Math" panose="02040503050406030204" pitchFamily="18" charset="0"/>
                  <a:ea typeface="Cambria Math" panose="02040503050406030204" pitchFamily="18" charset="0"/>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4276685" y="1029320"/>
                <a:ext cx="2458182" cy="76636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3963953" y="6039035"/>
                <a:ext cx="2980393" cy="4397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𝑡</m:t>
                          </m:r>
                        </m:sub>
                      </m:sSub>
                      <m:r>
                        <a:rPr lang="en-US" sz="2000" i="1">
                          <a:latin typeface="Cambria Math" panose="02040503050406030204" pitchFamily="18" charset="0"/>
                        </a:rPr>
                        <m:t>=</m:t>
                      </m:r>
                      <m:d>
                        <m:dPr>
                          <m:ctrlPr>
                            <a:rPr lang="en-US" sz="2000" i="1">
                              <a:solidFill>
                                <a:srgbClr val="000000"/>
                              </a:solidFill>
                              <a:latin typeface="Cambria Math" panose="02040503050406030204" pitchFamily="18" charset="0"/>
                              <a:sym typeface="Helvetica Light"/>
                            </a:rPr>
                          </m:ctrlPr>
                        </m:dPr>
                        <m:e>
                          <m:sSub>
                            <m:sSubPr>
                              <m:ctrlPr>
                                <a:rPr lang="en-US" sz="2000" i="1">
                                  <a:solidFill>
                                    <a:srgbClr val="000000"/>
                                  </a:solidFill>
                                  <a:latin typeface="Cambria Math" panose="02040503050406030204" pitchFamily="18" charset="0"/>
                                  <a:sym typeface="Helvetica Light"/>
                                </a:rPr>
                              </m:ctrlPr>
                            </m:sSubPr>
                            <m:e>
                              <m:r>
                                <a:rPr lang="en-US" sz="2000" i="1">
                                  <a:solidFill>
                                    <a:srgbClr val="000000"/>
                                  </a:solidFill>
                                  <a:latin typeface="Cambria Math" panose="02040503050406030204" pitchFamily="18" charset="0"/>
                                  <a:sym typeface="Helvetica Light"/>
                                </a:rPr>
                                <m:t>𝑎</m:t>
                              </m:r>
                            </m:e>
                            <m:sub>
                              <m:r>
                                <a:rPr lang="en-US" sz="2000" i="1">
                                  <a:solidFill>
                                    <a:srgbClr val="000000"/>
                                  </a:solidFill>
                                  <a:latin typeface="Cambria Math" panose="02040503050406030204" pitchFamily="18" charset="0"/>
                                  <a:sym typeface="Helvetica Light"/>
                                </a:rPr>
                                <m:t>𝑖</m:t>
                              </m:r>
                              <m:r>
                                <a:rPr lang="en-US" sz="2000" i="1">
                                  <a:solidFill>
                                    <a:srgbClr val="000000"/>
                                  </a:solidFill>
                                  <a:latin typeface="Cambria Math" panose="02040503050406030204" pitchFamily="18" charset="0"/>
                                  <a:sym typeface="Helvetica Light"/>
                                </a:rPr>
                                <m:t>,</m:t>
                              </m:r>
                              <m:r>
                                <a:rPr lang="en-US" sz="2000" i="1">
                                  <a:solidFill>
                                    <a:srgbClr val="000000"/>
                                  </a:solidFill>
                                  <a:latin typeface="Cambria Math" panose="02040503050406030204" pitchFamily="18" charset="0"/>
                                  <a:sym typeface="Helvetica Light"/>
                                </a:rPr>
                                <m:t>𝑡</m:t>
                              </m:r>
                            </m:sub>
                          </m:sSub>
                          <m:sSub>
                            <m:sSubPr>
                              <m:ctrlPr>
                                <a:rPr lang="el-GR" sz="2000" i="1">
                                  <a:solidFill>
                                    <a:srgbClr val="000000"/>
                                  </a:solidFill>
                                  <a:latin typeface="Cambria Math" panose="02040503050406030204" pitchFamily="18" charset="0"/>
                                  <a:sym typeface="Helvetica Light"/>
                                </a:rPr>
                              </m:ctrlPr>
                            </m:sSubPr>
                            <m:e>
                              <m:r>
                                <a:rPr lang="el-GR" sz="2000">
                                  <a:solidFill>
                                    <a:srgbClr val="000000"/>
                                  </a:solidFill>
                                  <a:latin typeface="Cambria Math" panose="02040503050406030204" pitchFamily="18" charset="0"/>
                                  <a:sym typeface="Helvetica Light"/>
                                </a:rPr>
                                <m:t>,</m:t>
                              </m:r>
                              <m:r>
                                <a:rPr lang="en-US" sz="2000">
                                  <a:solidFill>
                                    <a:srgbClr val="000000"/>
                                  </a:solidFill>
                                  <a:latin typeface="Cambria Math" panose="02040503050406030204" pitchFamily="18" charset="0"/>
                                  <a:sym typeface="Helvetica Light"/>
                                </a:rPr>
                                <m:t> </m:t>
                              </m:r>
                              <m:r>
                                <m:rPr>
                                  <m:sty m:val="p"/>
                                </m:rPr>
                                <a:rPr lang="el-GR" sz="2000">
                                  <a:solidFill>
                                    <a:srgbClr val="000000"/>
                                  </a:solidFill>
                                  <a:latin typeface="Cambria Math" panose="02040503050406030204" pitchFamily="18" charset="0"/>
                                  <a:sym typeface="Helvetica Light"/>
                                </a:rPr>
                                <m:t>Δ</m:t>
                              </m:r>
                              <m:r>
                                <a:rPr lang="en-US" sz="2000" i="1">
                                  <a:solidFill>
                                    <a:srgbClr val="000000"/>
                                  </a:solidFill>
                                  <a:latin typeface="Cambria Math" panose="02040503050406030204" pitchFamily="18" charset="0"/>
                                  <a:sym typeface="Helvetica Light"/>
                                </a:rPr>
                                <m:t>𝑃</m:t>
                              </m:r>
                            </m:e>
                            <m:sub>
                              <m:r>
                                <a:rPr lang="en-US" sz="2000" i="1">
                                  <a:solidFill>
                                    <a:srgbClr val="000000"/>
                                  </a:solidFill>
                                  <a:latin typeface="Cambria Math" panose="02040503050406030204" pitchFamily="18" charset="0"/>
                                  <a:sym typeface="Helvetica Light"/>
                                </a:rPr>
                                <m:t>𝑖</m:t>
                              </m:r>
                              <m:r>
                                <a:rPr lang="en-US" sz="2000" i="1">
                                  <a:solidFill>
                                    <a:srgbClr val="000000"/>
                                  </a:solidFill>
                                  <a:latin typeface="Cambria Math" panose="02040503050406030204" pitchFamily="18" charset="0"/>
                                  <a:sym typeface="Helvetica Light"/>
                                </a:rPr>
                                <m:t>,</m:t>
                              </m:r>
                              <m:r>
                                <a:rPr lang="en-US" sz="2000" i="1">
                                  <a:solidFill>
                                    <a:srgbClr val="000000"/>
                                  </a:solidFill>
                                  <a:latin typeface="Cambria Math" panose="02040503050406030204" pitchFamily="18" charset="0"/>
                                  <a:sym typeface="Helvetica Light"/>
                                </a:rPr>
                                <m:t>𝑡</m:t>
                              </m:r>
                            </m:sub>
                          </m:sSub>
                        </m:e>
                      </m:d>
                    </m:oMath>
                  </m:oMathPara>
                </a14:m>
                <a:endParaRPr lang="en-US" sz="2000" dirty="0"/>
              </a:p>
            </p:txBody>
          </p:sp>
        </mc:Choice>
        <mc:Fallback xmlns="">
          <p:sp>
            <p:nvSpPr>
              <p:cNvPr id="30" name="TextBox 29"/>
              <p:cNvSpPr txBox="1">
                <a:spLocks noRot="1" noChangeAspect="1" noMove="1" noResize="1" noEditPoints="1" noAdjustHandles="1" noChangeArrowheads="1" noChangeShapeType="1" noTextEdit="1"/>
              </p:cNvSpPr>
              <p:nvPr/>
            </p:nvSpPr>
            <p:spPr>
              <a:xfrm>
                <a:off x="3963953" y="6039035"/>
                <a:ext cx="2980393" cy="439736"/>
              </a:xfrm>
              <a:prstGeom prst="rect">
                <a:avLst/>
              </a:prstGeom>
              <a:blipFill>
                <a:blip r:embed="rId9"/>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Decision Process</a:t>
            </a:r>
          </a:p>
        </p:txBody>
      </p:sp>
      <mc:AlternateContent xmlns:mc="http://schemas.openxmlformats.org/markup-compatibility/2006" xmlns:a14="http://schemas.microsoft.com/office/drawing/2010/main">
        <mc:Choice Requires="a14">
          <p:sp>
            <p:nvSpPr>
              <p:cNvPr id="31" name="TextBox 30"/>
              <p:cNvSpPr txBox="1"/>
              <p:nvPr/>
            </p:nvSpPr>
            <p:spPr>
              <a:xfrm>
                <a:off x="8542698" y="850681"/>
                <a:ext cx="3886200" cy="623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91440" indent="-137160" defTabSz="584200" hangingPunct="0">
                  <a:buFont typeface="Arial" panose="020B0604020202020204" pitchFamily="34" charset="0"/>
                  <a:buChar char="•"/>
                </a:pPr>
                <a14:m>
                  <m:oMath xmlns:m="http://schemas.openxmlformats.org/officeDocument/2006/math">
                    <m:sSubSup>
                      <m:sSubSupPr>
                        <m:ctrlPr>
                          <a:rPr lang="en-US" sz="2000" i="1" dirty="0">
                            <a:solidFill>
                              <a:schemeClr val="tx1">
                                <a:lumMod val="50000"/>
                                <a:lumOff val="50000"/>
                              </a:schemeClr>
                            </a:solidFill>
                            <a:latin typeface="Cambria Math" panose="02040503050406030204" pitchFamily="18" charset="0"/>
                            <a:sym typeface="Helvetica Light"/>
                          </a:rPr>
                        </m:ctrlPr>
                      </m:sSubSupPr>
                      <m:e>
                        <m:r>
                          <a:rPr lang="en-US" sz="2000" i="1" dirty="0">
                            <a:solidFill>
                              <a:schemeClr val="tx1">
                                <a:lumMod val="50000"/>
                                <a:lumOff val="50000"/>
                              </a:schemeClr>
                            </a:solidFill>
                            <a:latin typeface="Cambria Math" panose="02040503050406030204" pitchFamily="18" charset="0"/>
                            <a:sym typeface="Helvetica Light"/>
                          </a:rPr>
                          <m:t>𝑠</m:t>
                        </m:r>
                      </m:e>
                      <m:sub>
                        <m:r>
                          <a:rPr lang="en-US" sz="2000" i="1" dirty="0">
                            <a:solidFill>
                              <a:schemeClr val="tx1">
                                <a:lumMod val="50000"/>
                                <a:lumOff val="50000"/>
                              </a:schemeClr>
                            </a:solidFill>
                            <a:latin typeface="Cambria Math" panose="02040503050406030204" pitchFamily="18" charset="0"/>
                            <a:sym typeface="Helvetica Light"/>
                          </a:rPr>
                          <m:t>𝑡</m:t>
                        </m:r>
                      </m:sub>
                      <m:sup>
                        <m:r>
                          <a:rPr lang="en-US" sz="2000" i="1" dirty="0">
                            <a:solidFill>
                              <a:schemeClr val="tx1">
                                <a:lumMod val="50000"/>
                                <a:lumOff val="50000"/>
                              </a:schemeClr>
                            </a:solidFill>
                            <a:latin typeface="Cambria Math" panose="02040503050406030204" pitchFamily="18" charset="0"/>
                            <a:sym typeface="Helvetica Light"/>
                          </a:rPr>
                          <m:t>𝑂𝐵</m:t>
                        </m:r>
                      </m:sup>
                    </m:sSubSup>
                    <m:r>
                      <a:rPr lang="en-US" sz="2000" i="1">
                        <a:solidFill>
                          <a:schemeClr val="tx1">
                            <a:lumMod val="50000"/>
                            <a:lumOff val="50000"/>
                          </a:schemeClr>
                        </a:solidFill>
                        <a:latin typeface="Cambria Math" panose="02040503050406030204" pitchFamily="18" charset="0"/>
                        <a:sym typeface="Helvetica Light"/>
                      </a:rPr>
                      <m:t>:</m:t>
                    </m:r>
                  </m:oMath>
                </a14:m>
                <a:r>
                  <a:rPr lang="en-US" sz="2000" i="1" dirty="0">
                    <a:solidFill>
                      <a:schemeClr val="tx1">
                        <a:lumMod val="50000"/>
                        <a:lumOff val="50000"/>
                      </a:schemeClr>
                    </a:solidFill>
                    <a:latin typeface="Cambria Math" panose="02040503050406030204" pitchFamily="18" charset="0"/>
                    <a:sym typeface="Helvetica Light"/>
                  </a:rPr>
                  <a:t> order book  at t</a:t>
                </a:r>
              </a:p>
              <a:p>
                <a:pPr marL="91440" indent="-137160" defTabSz="584200" hangingPunct="0">
                  <a:buFont typeface="Arial" panose="020B0604020202020204" pitchFamily="34" charset="0"/>
                  <a:buChar char="•"/>
                </a:pPr>
                <a14:m>
                  <m:oMath xmlns:m="http://schemas.openxmlformats.org/officeDocument/2006/math">
                    <m:sSubSup>
                      <m:sSubSupPr>
                        <m:ctrlPr>
                          <a:rPr lang="en-US" sz="2000" i="1" dirty="0">
                            <a:solidFill>
                              <a:schemeClr val="tx1">
                                <a:lumMod val="50000"/>
                                <a:lumOff val="50000"/>
                              </a:schemeClr>
                            </a:solidFill>
                            <a:latin typeface="Cambria Math" panose="02040503050406030204" pitchFamily="18" charset="0"/>
                            <a:sym typeface="Helvetica Light"/>
                          </a:rPr>
                        </m:ctrlPr>
                      </m:sSubSupPr>
                      <m:e>
                        <m:r>
                          <a:rPr lang="en-US" sz="2000" i="1" dirty="0">
                            <a:solidFill>
                              <a:schemeClr val="tx1">
                                <a:lumMod val="50000"/>
                                <a:lumOff val="50000"/>
                              </a:schemeClr>
                            </a:solidFill>
                            <a:latin typeface="Cambria Math" panose="02040503050406030204" pitchFamily="18" charset="0"/>
                            <a:sym typeface="Helvetica Light"/>
                          </a:rPr>
                          <m:t>𝑠</m:t>
                        </m:r>
                      </m:e>
                      <m:sub>
                        <m:r>
                          <a:rPr lang="en-US" sz="2000" i="1" dirty="0">
                            <a:solidFill>
                              <a:schemeClr val="tx1">
                                <a:lumMod val="50000"/>
                                <a:lumOff val="50000"/>
                              </a:schemeClr>
                            </a:solidFill>
                            <a:latin typeface="Cambria Math" panose="02040503050406030204" pitchFamily="18" charset="0"/>
                            <a:sym typeface="Helvetica Light"/>
                          </a:rPr>
                          <m:t>𝑡</m:t>
                        </m:r>
                      </m:sub>
                      <m:sup>
                        <m:r>
                          <a:rPr lang="en-US" sz="2000" i="1" dirty="0">
                            <a:solidFill>
                              <a:schemeClr val="tx1">
                                <a:lumMod val="50000"/>
                                <a:lumOff val="50000"/>
                              </a:schemeClr>
                            </a:solidFill>
                            <a:latin typeface="Cambria Math" panose="02040503050406030204" pitchFamily="18" charset="0"/>
                            <a:sym typeface="Helvetica Light"/>
                          </a:rPr>
                          <m:t>𝐵</m:t>
                        </m:r>
                      </m:sup>
                    </m:sSubSup>
                    <m:r>
                      <a:rPr lang="en-US" sz="2000" i="1">
                        <a:solidFill>
                          <a:schemeClr val="tx1">
                            <a:lumMod val="50000"/>
                            <a:lumOff val="50000"/>
                          </a:schemeClr>
                        </a:solidFill>
                        <a:latin typeface="Cambria Math" panose="02040503050406030204" pitchFamily="18" charset="0"/>
                        <a:sym typeface="Helvetica Light"/>
                      </a:rPr>
                      <m:t>:</m:t>
                    </m:r>
                  </m:oMath>
                </a14:m>
                <a:r>
                  <a:rPr lang="en-US" sz="2000" i="1" dirty="0">
                    <a:solidFill>
                      <a:schemeClr val="tx1">
                        <a:lumMod val="50000"/>
                        <a:lumOff val="50000"/>
                      </a:schemeClr>
                    </a:solidFill>
                    <a:latin typeface="Cambria Math" panose="02040503050406030204" pitchFamily="18" charset="0"/>
                    <a:sym typeface="Helvetica Light"/>
                  </a:rPr>
                  <a:t> storage state at t</a:t>
                </a:r>
              </a:p>
            </p:txBody>
          </p:sp>
        </mc:Choice>
        <mc:Fallback xmlns="">
          <p:sp>
            <p:nvSpPr>
              <p:cNvPr id="31" name="TextBox 30"/>
              <p:cNvSpPr txBox="1">
                <a:spLocks noRot="1" noChangeAspect="1" noMove="1" noResize="1" noEditPoints="1" noAdjustHandles="1" noChangeArrowheads="1" noChangeShapeType="1" noTextEdit="1"/>
              </p:cNvSpPr>
              <p:nvPr/>
            </p:nvSpPr>
            <p:spPr>
              <a:xfrm>
                <a:off x="8542698" y="850681"/>
                <a:ext cx="3886200" cy="623825"/>
              </a:xfrm>
              <a:prstGeom prst="rect">
                <a:avLst/>
              </a:prstGeom>
              <a:blipFill>
                <a:blip r:embed="rId10"/>
                <a:stretch>
                  <a:fillRect l="-3762" t="-11765" b="-2451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8458200" y="1554975"/>
                <a:ext cx="2615973" cy="947695"/>
              </a:xfrm>
              <a:prstGeom prst="rect">
                <a:avLst/>
              </a:prstGeom>
            </p:spPr>
            <p:txBody>
              <a:bodyPr wrap="none">
                <a:spAutoFit/>
              </a:bodyPr>
              <a:lstStyle/>
              <a:p>
                <a:pPr marL="91440" indent="-137160" defTabSz="584200" hangingPunct="0">
                  <a:buFont typeface="Arial" panose="020B0604020202020204" pitchFamily="34" charset="0"/>
                  <a:buChar char="•"/>
                </a:pPr>
                <a14:m>
                  <m:oMath xmlns:m="http://schemas.openxmlformats.org/officeDocument/2006/math">
                    <m:sSub>
                      <m:sSubPr>
                        <m:ctrlPr>
                          <a:rPr lang="en-US" i="1" smtClean="0">
                            <a:solidFill>
                              <a:schemeClr val="tx1">
                                <a:lumMod val="50000"/>
                                <a:lumOff val="50000"/>
                              </a:schemeClr>
                            </a:solidFill>
                            <a:latin typeface="Cambria Math" panose="02040503050406030204" pitchFamily="18" charset="0"/>
                            <a:sym typeface="Helvetica Light"/>
                          </a:rPr>
                        </m:ctrlPr>
                      </m:sSubPr>
                      <m:e>
                        <m:r>
                          <a:rPr lang="en-US" i="1">
                            <a:solidFill>
                              <a:schemeClr val="tx1">
                                <a:lumMod val="50000"/>
                                <a:lumOff val="50000"/>
                              </a:schemeClr>
                            </a:solidFill>
                            <a:latin typeface="Cambria Math" panose="02040503050406030204" pitchFamily="18" charset="0"/>
                            <a:sym typeface="Helvetica Light"/>
                          </a:rPr>
                          <m:t>𝑎</m:t>
                        </m:r>
                      </m:e>
                      <m:sub>
                        <m:r>
                          <a:rPr lang="en-US" i="1">
                            <a:solidFill>
                              <a:schemeClr val="tx1">
                                <a:lumMod val="50000"/>
                                <a:lumOff val="50000"/>
                              </a:schemeClr>
                            </a:solidFill>
                            <a:latin typeface="Cambria Math" panose="02040503050406030204" pitchFamily="18" charset="0"/>
                            <a:sym typeface="Helvetica Light"/>
                          </a:rPr>
                          <m:t>𝑡</m:t>
                        </m:r>
                      </m:sub>
                    </m:sSub>
                    <m:r>
                      <a:rPr lang="en-US" i="1">
                        <a:solidFill>
                          <a:schemeClr val="tx1">
                            <a:lumMod val="50000"/>
                            <a:lumOff val="50000"/>
                          </a:schemeClr>
                        </a:solidFill>
                        <a:latin typeface="Cambria Math" panose="02040503050406030204" pitchFamily="18" charset="0"/>
                        <a:sym typeface="Helvetica Light"/>
                      </a:rPr>
                      <m:t>:</m:t>
                    </m:r>
                  </m:oMath>
                </a14:m>
                <a:r>
                  <a:rPr lang="en-US" i="1" dirty="0">
                    <a:solidFill>
                      <a:schemeClr val="tx1">
                        <a:lumMod val="50000"/>
                        <a:lumOff val="50000"/>
                      </a:schemeClr>
                    </a:solidFill>
                    <a:latin typeface="Cambria Math" panose="02040503050406030204" pitchFamily="18" charset="0"/>
                    <a:sym typeface="Helvetica Light"/>
                  </a:rPr>
                  <a:t> orders submitted</a:t>
                </a:r>
                <a:endParaRPr lang="en-US" i="1" dirty="0">
                  <a:solidFill>
                    <a:schemeClr val="bg2">
                      <a:lumMod val="50000"/>
                    </a:schemeClr>
                  </a:solidFill>
                  <a:latin typeface="Cambria Math" panose="02040503050406030204" pitchFamily="18" charset="0"/>
                  <a:sym typeface="Helvetica Light"/>
                </a:endParaRPr>
              </a:p>
              <a:p>
                <a:pPr marL="91440" indent="-137160" defTabSz="584200" hangingPunct="0">
                  <a:buFont typeface="Arial" panose="020B0604020202020204" pitchFamily="34" charset="0"/>
                  <a:buChar char="•"/>
                </a:pPr>
                <a14:m>
                  <m:oMath xmlns:m="http://schemas.openxmlformats.org/officeDocument/2006/math">
                    <m:sSub>
                      <m:sSubPr>
                        <m:ctrlPr>
                          <a:rPr lang="en-US" i="1" smtClean="0">
                            <a:solidFill>
                              <a:schemeClr val="bg2">
                                <a:lumMod val="50000"/>
                              </a:schemeClr>
                            </a:solidFill>
                            <a:latin typeface="Cambria Math" panose="02040503050406030204" pitchFamily="18" charset="0"/>
                            <a:sym typeface="Helvetica Light"/>
                          </a:rPr>
                        </m:ctrlPr>
                      </m:sSubPr>
                      <m:e>
                        <m:r>
                          <m:rPr>
                            <m:sty m:val="p"/>
                          </m:rPr>
                          <a:rPr lang="el-GR">
                            <a:solidFill>
                              <a:schemeClr val="bg2">
                                <a:lumMod val="50000"/>
                              </a:schemeClr>
                            </a:solidFill>
                            <a:latin typeface="Cambria Math" panose="02040503050406030204" pitchFamily="18" charset="0"/>
                            <a:sym typeface="Helvetica Light"/>
                          </a:rPr>
                          <m:t>Δ</m:t>
                        </m:r>
                        <m:r>
                          <a:rPr lang="en-US" i="1">
                            <a:solidFill>
                              <a:schemeClr val="bg2">
                                <a:lumMod val="50000"/>
                              </a:schemeClr>
                            </a:solidFill>
                            <a:latin typeface="Cambria Math" panose="02040503050406030204" pitchFamily="18" charset="0"/>
                            <a:sym typeface="Helvetica Light"/>
                          </a:rPr>
                          <m:t>𝑃</m:t>
                        </m:r>
                      </m:e>
                      <m:sub>
                        <m:r>
                          <a:rPr lang="en-US" i="1">
                            <a:solidFill>
                              <a:schemeClr val="bg2">
                                <a:lumMod val="50000"/>
                              </a:schemeClr>
                            </a:solidFill>
                            <a:latin typeface="Cambria Math" panose="02040503050406030204" pitchFamily="18" charset="0"/>
                            <a:sym typeface="Helvetica Light"/>
                          </a:rPr>
                          <m:t>𝑖</m:t>
                        </m:r>
                        <m:r>
                          <a:rPr lang="en-US" i="1">
                            <a:solidFill>
                              <a:schemeClr val="bg2">
                                <a:lumMod val="50000"/>
                              </a:schemeClr>
                            </a:solidFill>
                            <a:latin typeface="Cambria Math" panose="02040503050406030204" pitchFamily="18" charset="0"/>
                            <a:sym typeface="Helvetica Light"/>
                          </a:rPr>
                          <m:t>,</m:t>
                        </m:r>
                        <m:r>
                          <a:rPr lang="el-GR" i="1">
                            <a:solidFill>
                              <a:schemeClr val="bg2">
                                <a:lumMod val="50000"/>
                              </a:schemeClr>
                            </a:solidFill>
                            <a:latin typeface="Cambria Math" panose="02040503050406030204" pitchFamily="18" charset="0"/>
                            <a:sym typeface="Helvetica Light"/>
                          </a:rPr>
                          <m:t>𝜏</m:t>
                        </m:r>
                      </m:sub>
                    </m:sSub>
                  </m:oMath>
                </a14:m>
                <a:r>
                  <a:rPr lang="en-US" i="1" dirty="0">
                    <a:solidFill>
                      <a:schemeClr val="tx1">
                        <a:lumMod val="50000"/>
                        <a:lumOff val="50000"/>
                      </a:schemeClr>
                    </a:solidFill>
                    <a:latin typeface="Cambria Math" panose="02040503050406030204" pitchFamily="18" charset="0"/>
                    <a:sym typeface="Helvetica Light"/>
                  </a:rPr>
                  <a:t>: charge/discharge</a:t>
                </a:r>
              </a:p>
              <a:p>
                <a:pPr marL="91440" indent="-137160" defTabSz="584200" hangingPunct="0">
                  <a:buFont typeface="Arial" panose="020B0604020202020204" pitchFamily="34" charset="0"/>
                  <a:buChar char="•"/>
                </a:pPr>
                <a14:m>
                  <m:oMath xmlns:m="http://schemas.openxmlformats.org/officeDocument/2006/math">
                    <m:sSub>
                      <m:sSubPr>
                        <m:ctrlPr>
                          <a:rPr lang="en-US" i="1" smtClean="0">
                            <a:solidFill>
                              <a:schemeClr val="bg2">
                                <a:lumMod val="50000"/>
                              </a:schemeClr>
                            </a:solidFill>
                            <a:latin typeface="Cambria Math" panose="02040503050406030204" pitchFamily="18" charset="0"/>
                            <a:sym typeface="Helvetica Light"/>
                          </a:rPr>
                        </m:ctrlPr>
                      </m:sSubPr>
                      <m:e>
                        <m:r>
                          <a:rPr lang="en-US" i="1">
                            <a:solidFill>
                              <a:schemeClr val="bg2">
                                <a:lumMod val="50000"/>
                              </a:schemeClr>
                            </a:solidFill>
                            <a:latin typeface="Cambria Math" panose="02040503050406030204" pitchFamily="18" charset="0"/>
                            <a:sym typeface="Helvetica Light"/>
                          </a:rPr>
                          <m:t>𝑟</m:t>
                        </m:r>
                      </m:e>
                      <m:sub>
                        <m:r>
                          <a:rPr lang="en-US" i="1">
                            <a:solidFill>
                              <a:schemeClr val="bg2">
                                <a:lumMod val="50000"/>
                              </a:schemeClr>
                            </a:solidFill>
                            <a:latin typeface="Cambria Math" panose="02040503050406030204" pitchFamily="18" charset="0"/>
                            <a:sym typeface="Helvetica Light"/>
                          </a:rPr>
                          <m:t>𝑖</m:t>
                        </m:r>
                        <m:r>
                          <a:rPr lang="en-US" i="1">
                            <a:solidFill>
                              <a:schemeClr val="bg2">
                                <a:lumMod val="50000"/>
                              </a:schemeClr>
                            </a:solidFill>
                            <a:latin typeface="Cambria Math" panose="02040503050406030204" pitchFamily="18" charset="0"/>
                            <a:sym typeface="Helvetica Light"/>
                          </a:rPr>
                          <m:t>,</m:t>
                        </m:r>
                        <m:r>
                          <a:rPr lang="en-US" i="1">
                            <a:solidFill>
                              <a:schemeClr val="bg2">
                                <a:lumMod val="50000"/>
                              </a:schemeClr>
                            </a:solidFill>
                            <a:latin typeface="Cambria Math" panose="02040503050406030204" pitchFamily="18" charset="0"/>
                            <a:sym typeface="Helvetica Light"/>
                          </a:rPr>
                          <m:t>𝑡</m:t>
                        </m:r>
                      </m:sub>
                    </m:sSub>
                    <m:r>
                      <a:rPr lang="en-US" b="0" i="1" smtClean="0">
                        <a:solidFill>
                          <a:schemeClr val="bg2">
                            <a:lumMod val="50000"/>
                          </a:schemeClr>
                        </a:solidFill>
                        <a:latin typeface="Cambria Math" panose="02040503050406030204" pitchFamily="18" charset="0"/>
                        <a:sym typeface="Helvetica Light"/>
                      </a:rPr>
                      <m:t>: </m:t>
                    </m:r>
                    <m:r>
                      <a:rPr lang="en-US" i="1">
                        <a:solidFill>
                          <a:schemeClr val="bg2">
                            <a:lumMod val="50000"/>
                          </a:schemeClr>
                        </a:solidFill>
                        <a:latin typeface="Cambria Math" panose="02040503050406030204" pitchFamily="18" charset="0"/>
                        <a:sym typeface="Helvetica Light"/>
                      </a:rPr>
                      <m:t>𝑅𝑒𝑣𝑒𝑛𝑢𝑒𝑠</m:t>
                    </m:r>
                  </m:oMath>
                </a14:m>
                <a:endParaRPr lang="en-US" dirty="0">
                  <a:solidFill>
                    <a:schemeClr val="bg2">
                      <a:lumMod val="50000"/>
                    </a:schemeClr>
                  </a:solidFill>
                  <a:sym typeface="Helvetica Light"/>
                </a:endParaRPr>
              </a:p>
            </p:txBody>
          </p:sp>
        </mc:Choice>
        <mc:Fallback xmlns="">
          <p:sp>
            <p:nvSpPr>
              <p:cNvPr id="32" name="Rectangle 31"/>
              <p:cNvSpPr>
                <a:spLocks noRot="1" noChangeAspect="1" noMove="1" noResize="1" noEditPoints="1" noAdjustHandles="1" noChangeArrowheads="1" noChangeShapeType="1" noTextEdit="1"/>
              </p:cNvSpPr>
              <p:nvPr/>
            </p:nvSpPr>
            <p:spPr>
              <a:xfrm>
                <a:off x="8458200" y="1554975"/>
                <a:ext cx="2615973" cy="947695"/>
              </a:xfrm>
              <a:prstGeom prst="rect">
                <a:avLst/>
              </a:prstGeom>
              <a:blipFill>
                <a:blip r:embed="rId8"/>
                <a:stretch>
                  <a:fillRect l="-1632" t="-3846" r="-1865" b="-5769"/>
                </a:stretch>
              </a:blipFill>
            </p:spPr>
            <p:txBody>
              <a:bodyPr/>
              <a:lstStyle/>
              <a:p>
                <a:r>
                  <a:rPr lang="en-US">
                    <a:noFill/>
                  </a:rPr>
                  <a:t> </a:t>
                </a:r>
              </a:p>
            </p:txBody>
          </p:sp>
        </mc:Fallback>
      </mc:AlternateContent>
    </p:spTree>
    <p:extLst>
      <p:ext uri="{BB962C8B-B14F-4D97-AF65-F5344CB8AC3E}">
        <p14:creationId xmlns:p14="http://schemas.microsoft.com/office/powerpoint/2010/main" val="1647336978"/>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sldNum" sz="quarter" idx="2"/>
          </p:nvPr>
        </p:nvSpPr>
        <p:spPr>
          <a:xfrm>
            <a:off x="10335116" y="6387100"/>
            <a:ext cx="301365" cy="29726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grpSp>
        <p:nvGrpSpPr>
          <p:cNvPr id="18" name="Group 17"/>
          <p:cNvGrpSpPr/>
          <p:nvPr/>
        </p:nvGrpSpPr>
        <p:grpSpPr>
          <a:xfrm>
            <a:off x="5060497" y="3115268"/>
            <a:ext cx="5074103" cy="1651911"/>
            <a:chOff x="2635555" y="608637"/>
            <a:chExt cx="2332532" cy="1088903"/>
          </a:xfrm>
        </p:grpSpPr>
        <p:sp>
          <p:nvSpPr>
            <p:cNvPr id="19" name="Rectangle 18"/>
            <p:cNvSpPr/>
            <p:nvPr/>
          </p:nvSpPr>
          <p:spPr>
            <a:xfrm>
              <a:off x="2635555" y="608637"/>
              <a:ext cx="2332532" cy="10889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TextBox 19"/>
            <p:cNvSpPr txBox="1"/>
            <p:nvPr/>
          </p:nvSpPr>
          <p:spPr>
            <a:xfrm>
              <a:off x="3351648" y="621770"/>
              <a:ext cx="900346" cy="301623"/>
            </a:xfrm>
            <a:prstGeom prst="rect">
              <a:avLst/>
            </a:prstGeom>
            <a:noFill/>
          </p:spPr>
          <p:txBody>
            <a:bodyPr wrap="square" rtlCol="0">
              <a:spAutoFit/>
            </a:bodyPr>
            <a:lstStyle/>
            <a:p>
              <a:pPr algn="ctr"/>
              <a:r>
                <a:rPr lang="en-US" sz="2400" dirty="0"/>
                <a:t>Environment</a:t>
              </a:r>
            </a:p>
          </p:txBody>
        </p:sp>
      </p:grpSp>
      <p:sp>
        <p:nvSpPr>
          <p:cNvPr id="21" name="Curved Down Arrow 20"/>
          <p:cNvSpPr/>
          <p:nvPr/>
        </p:nvSpPr>
        <p:spPr>
          <a:xfrm flipH="1">
            <a:off x="3028950" y="1884232"/>
            <a:ext cx="4743450" cy="1205826"/>
          </a:xfrm>
          <a:prstGeom prst="curvedDownArrow">
            <a:avLst>
              <a:gd name="adj1" fmla="val 7438"/>
              <a:gd name="adj2" fmla="val 14667"/>
              <a:gd name="adj3" fmla="val 165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2" name="Group 21"/>
          <p:cNvGrpSpPr/>
          <p:nvPr/>
        </p:nvGrpSpPr>
        <p:grpSpPr>
          <a:xfrm>
            <a:off x="5182902" y="3637896"/>
            <a:ext cx="2462506" cy="1289154"/>
            <a:chOff x="4452086" y="2478343"/>
            <a:chExt cx="2354683" cy="1330781"/>
          </a:xfrm>
        </p:grpSpPr>
        <p:grpSp>
          <p:nvGrpSpPr>
            <p:cNvPr id="23" name="Group 22"/>
            <p:cNvGrpSpPr/>
            <p:nvPr/>
          </p:nvGrpSpPr>
          <p:grpSpPr>
            <a:xfrm>
              <a:off x="4452086" y="2478343"/>
              <a:ext cx="2354683" cy="1088903"/>
              <a:chOff x="2643696" y="559532"/>
              <a:chExt cx="2354683" cy="1088903"/>
            </a:xfrm>
          </p:grpSpPr>
          <p:sp>
            <p:nvSpPr>
              <p:cNvPr id="26" name="Rectangle 25"/>
              <p:cNvSpPr/>
              <p:nvPr/>
            </p:nvSpPr>
            <p:spPr>
              <a:xfrm>
                <a:off x="2643696" y="559532"/>
                <a:ext cx="2354683" cy="10889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TextBox 26"/>
              <p:cNvSpPr txBox="1"/>
              <p:nvPr/>
            </p:nvSpPr>
            <p:spPr>
              <a:xfrm>
                <a:off x="3000264" y="641450"/>
                <a:ext cx="1619396" cy="413030"/>
              </a:xfrm>
              <a:prstGeom prst="rect">
                <a:avLst/>
              </a:prstGeom>
              <a:noFill/>
            </p:spPr>
            <p:txBody>
              <a:bodyPr wrap="square" rtlCol="0">
                <a:spAutoFit/>
              </a:bodyPr>
              <a:lstStyle/>
              <a:p>
                <a:pPr algn="ctr"/>
                <a:r>
                  <a:rPr lang="en-US" sz="2000" dirty="0"/>
                  <a:t>Storage</a:t>
                </a:r>
              </a:p>
            </p:txBody>
          </p:sp>
        </p:grpSp>
        <mc:AlternateContent xmlns:mc="http://schemas.openxmlformats.org/markup-compatibility/2006" xmlns:a14="http://schemas.microsoft.com/office/drawing/2010/main">
          <mc:Choice Requires="a14">
            <p:sp>
              <p:nvSpPr>
                <p:cNvPr id="24" name="TextBox 23"/>
                <p:cNvSpPr txBox="1"/>
                <p:nvPr/>
              </p:nvSpPr>
              <p:spPr>
                <a:xfrm>
                  <a:off x="4518452" y="2916080"/>
                  <a:ext cx="2266167" cy="89304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𝑠</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+1</m:t>
                            </m:r>
                          </m:sub>
                          <m:sup>
                            <m:r>
                              <a:rPr lang="en-US" sz="1600" i="1">
                                <a:latin typeface="Cambria Math" panose="02040503050406030204" pitchFamily="18" charset="0"/>
                              </a:rPr>
                              <m:t>𝐵</m:t>
                            </m:r>
                          </m:sup>
                        </m:sSubSup>
                        <m:r>
                          <a:rPr lang="en-US" sz="1600" i="1">
                            <a:latin typeface="Cambria Math" panose="02040503050406030204" pitchFamily="18" charset="0"/>
                          </a:rPr>
                          <m:t>=</m:t>
                        </m:r>
                        <m:r>
                          <a:rPr lang="en-US" sz="1600" i="1">
                            <a:latin typeface="Cambria Math" panose="02040503050406030204" pitchFamily="18" charset="0"/>
                          </a:rPr>
                          <m:t>𝑘</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𝑠</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𝑡</m:t>
                                </m:r>
                              </m:sub>
                              <m:sup>
                                <m:r>
                                  <a:rPr lang="en-US" sz="1600" i="1">
                                    <a:latin typeface="Cambria Math" panose="02040503050406030204" pitchFamily="18" charset="0"/>
                                  </a:rPr>
                                  <m:t>𝐵</m:t>
                                </m:r>
                              </m:sup>
                            </m:sSubSup>
                            <m:r>
                              <a:rPr lang="en-US" sz="1600" i="1">
                                <a:latin typeface="Cambria Math" panose="02040503050406030204" pitchFamily="18" charset="0"/>
                              </a:rPr>
                              <m:t>,</m:t>
                            </m:r>
                            <m:sSub>
                              <m:sSubPr>
                                <m:ctrlPr>
                                  <a:rPr lang="el-GR" sz="1600" i="1">
                                    <a:solidFill>
                                      <a:srgbClr val="000000"/>
                                    </a:solidFill>
                                    <a:latin typeface="Cambria Math" panose="02040503050406030204" pitchFamily="18" charset="0"/>
                                    <a:sym typeface="Helvetica Light"/>
                                  </a:rPr>
                                </m:ctrlPr>
                              </m:sSubPr>
                              <m:e>
                                <m:r>
                                  <a:rPr lang="en-US" sz="1600">
                                    <a:solidFill>
                                      <a:srgbClr val="000000"/>
                                    </a:solidFill>
                                    <a:latin typeface="Cambria Math" panose="02040503050406030204" pitchFamily="18" charset="0"/>
                                    <a:sym typeface="Helvetica Light"/>
                                  </a:rPr>
                                  <m:t> </m:t>
                                </m:r>
                                <m:r>
                                  <m:rPr>
                                    <m:sty m:val="p"/>
                                  </m:rPr>
                                  <a:rPr lang="el-GR" sz="1600">
                                    <a:solidFill>
                                      <a:srgbClr val="000000"/>
                                    </a:solidFill>
                                    <a:latin typeface="Cambria Math" panose="02040503050406030204" pitchFamily="18" charset="0"/>
                                    <a:sym typeface="Helvetica Light"/>
                                  </a:rPr>
                                  <m:t>Δ</m:t>
                                </m:r>
                                <m:r>
                                  <a:rPr lang="en-US" sz="1600" i="1">
                                    <a:solidFill>
                                      <a:srgbClr val="000000"/>
                                    </a:solidFill>
                                    <a:latin typeface="Cambria Math" panose="02040503050406030204" pitchFamily="18" charset="0"/>
                                    <a:sym typeface="Helvetica Light"/>
                                  </a:rPr>
                                  <m:t>𝑃</m:t>
                                </m:r>
                              </m:e>
                              <m:sub>
                                <m:r>
                                  <a:rPr lang="en-US" sz="1600" i="1">
                                    <a:solidFill>
                                      <a:srgbClr val="000000"/>
                                    </a:solidFill>
                                    <a:latin typeface="Cambria Math" panose="02040503050406030204" pitchFamily="18" charset="0"/>
                                    <a:sym typeface="Helvetica Light"/>
                                  </a:rPr>
                                  <m:t>𝑖</m:t>
                                </m:r>
                                <m:r>
                                  <a:rPr lang="en-US" sz="1600" i="1">
                                    <a:solidFill>
                                      <a:srgbClr val="000000"/>
                                    </a:solidFill>
                                    <a:latin typeface="Cambria Math" panose="02040503050406030204" pitchFamily="18" charset="0"/>
                                    <a:sym typeface="Helvetica Light"/>
                                  </a:rPr>
                                  <m:t>,</m:t>
                                </m:r>
                                <m:r>
                                  <a:rPr lang="en-US" sz="1600" i="1">
                                    <a:solidFill>
                                      <a:srgbClr val="000000"/>
                                    </a:solidFill>
                                    <a:latin typeface="Cambria Math" panose="02040503050406030204" pitchFamily="18" charset="0"/>
                                    <a:sym typeface="Helvetica Light"/>
                                  </a:rPr>
                                  <m:t>𝑡</m:t>
                                </m:r>
                              </m:sub>
                            </m:sSub>
                          </m:e>
                        </m:d>
                      </m:oMath>
                    </m:oMathPara>
                  </a14:m>
                  <a:endParaRPr lang="en-US" sz="1600" dirty="0"/>
                </a:p>
                <a:p>
                  <a:pPr algn="ctr"/>
                  <a14:m>
                    <m:oMath xmlns:m="http://schemas.openxmlformats.org/officeDocument/2006/math">
                      <m:sSubSup>
                        <m:sSubSupPr>
                          <m:ctrlPr>
                            <a:rPr lang="en-US" sz="1400" i="1">
                              <a:solidFill>
                                <a:srgbClr val="000000"/>
                              </a:solidFill>
                              <a:latin typeface="Cambria Math" panose="02040503050406030204" pitchFamily="18" charset="0"/>
                              <a:sym typeface="Helvetica Light"/>
                            </a:rPr>
                          </m:ctrlPr>
                        </m:sSubSupPr>
                        <m:e>
                          <m:r>
                            <a:rPr lang="en-US" sz="1400" i="1">
                              <a:solidFill>
                                <a:srgbClr val="000000"/>
                              </a:solidFill>
                              <a:latin typeface="Cambria Math" panose="02040503050406030204" pitchFamily="18" charset="0"/>
                              <a:sym typeface="Helvetica Light"/>
                            </a:rPr>
                            <m:t>𝑠</m:t>
                          </m:r>
                        </m:e>
                        <m:sub>
                          <m:r>
                            <a:rPr lang="en-US" sz="1400" i="1">
                              <a:solidFill>
                                <a:srgbClr val="000000"/>
                              </a:solidFill>
                              <a:latin typeface="Cambria Math" panose="02040503050406030204" pitchFamily="18" charset="0"/>
                              <a:sym typeface="Helvetica Light"/>
                            </a:rPr>
                            <m:t>𝑖</m:t>
                          </m:r>
                          <m:r>
                            <a:rPr lang="en-US" sz="1400" i="1">
                              <a:solidFill>
                                <a:srgbClr val="000000"/>
                              </a:solidFill>
                              <a:latin typeface="Cambria Math" panose="02040503050406030204" pitchFamily="18" charset="0"/>
                              <a:sym typeface="Helvetica Light"/>
                            </a:rPr>
                            <m:t>,</m:t>
                          </m:r>
                          <m:r>
                            <a:rPr lang="en-US" sz="1400" i="1">
                              <a:solidFill>
                                <a:srgbClr val="000000"/>
                              </a:solidFill>
                              <a:latin typeface="Cambria Math" panose="02040503050406030204" pitchFamily="18" charset="0"/>
                              <a:sym typeface="Helvetica Light"/>
                            </a:rPr>
                            <m:t>𝑡</m:t>
                          </m:r>
                        </m:sub>
                        <m:sup>
                          <m:r>
                            <a:rPr lang="en-US" sz="1400" i="1">
                              <a:solidFill>
                                <a:srgbClr val="000000"/>
                              </a:solidFill>
                              <a:latin typeface="Cambria Math" panose="02040503050406030204" pitchFamily="18" charset="0"/>
                              <a:sym typeface="Helvetica Light"/>
                            </a:rPr>
                            <m:t>𝐵</m:t>
                          </m:r>
                        </m:sup>
                      </m:sSubSup>
                      <m:r>
                        <a:rPr lang="en-US" sz="1400" i="1">
                          <a:solidFill>
                            <a:srgbClr val="000000"/>
                          </a:solidFill>
                          <a:latin typeface="Cambria Math" panose="02040503050406030204" pitchFamily="18" charset="0"/>
                          <a:sym typeface="Helvetica Light"/>
                        </a:rPr>
                        <m:t>=</m:t>
                      </m:r>
                    </m:oMath>
                  </a14:m>
                  <a:r>
                    <a:rPr lang="en-US" sz="1400" dirty="0">
                      <a:solidFill>
                        <a:srgbClr val="000000"/>
                      </a:solidFill>
                      <a:sym typeface="Helvetica Light"/>
                    </a:rPr>
                    <a:t> </a:t>
                  </a:r>
                  <a14:m>
                    <m:oMath xmlns:m="http://schemas.openxmlformats.org/officeDocument/2006/math">
                      <m:r>
                        <a:rPr lang="en-US" sz="1400" i="1">
                          <a:solidFill>
                            <a:srgbClr val="000000"/>
                          </a:solidFill>
                          <a:latin typeface="Cambria Math" panose="02040503050406030204" pitchFamily="18" charset="0"/>
                          <a:sym typeface="Helvetica Light"/>
                        </a:rPr>
                        <m:t>{</m:t>
                      </m:r>
                      <m:sSubSup>
                        <m:sSubSupPr>
                          <m:ctrlPr>
                            <a:rPr lang="en-US" sz="1400" i="1">
                              <a:solidFill>
                                <a:srgbClr val="000000"/>
                              </a:solidFill>
                              <a:latin typeface="Cambria Math" panose="02040503050406030204" pitchFamily="18" charset="0"/>
                              <a:sym typeface="Helvetica Light"/>
                            </a:rPr>
                          </m:ctrlPr>
                        </m:sSubSupPr>
                        <m:e>
                          <m:r>
                            <a:rPr lang="en-US" sz="1400" i="1">
                              <a:solidFill>
                                <a:srgbClr val="000000"/>
                              </a:solidFill>
                              <a:latin typeface="Cambria Math" panose="02040503050406030204" pitchFamily="18" charset="0"/>
                              <a:sym typeface="Helvetica Light"/>
                            </a:rPr>
                            <m:t>(</m:t>
                          </m:r>
                          <m:r>
                            <a:rPr lang="en-US" sz="1400" i="1">
                              <a:solidFill>
                                <a:srgbClr val="000000"/>
                              </a:solidFill>
                              <a:latin typeface="Cambria Math" panose="02040503050406030204" pitchFamily="18" charset="0"/>
                              <a:sym typeface="Helvetica Light"/>
                            </a:rPr>
                            <m:t>𝑃</m:t>
                          </m:r>
                        </m:e>
                        <m:sub>
                          <m:r>
                            <a:rPr lang="en-US" sz="1400" i="1">
                              <a:solidFill>
                                <a:srgbClr val="000000"/>
                              </a:solidFill>
                              <a:latin typeface="Cambria Math" panose="02040503050406030204" pitchFamily="18" charset="0"/>
                              <a:sym typeface="Helvetica Light"/>
                            </a:rPr>
                            <m:t>𝑖</m:t>
                          </m:r>
                          <m:r>
                            <a:rPr lang="en-US" sz="1400" i="1">
                              <a:solidFill>
                                <a:srgbClr val="000000"/>
                              </a:solidFill>
                              <a:latin typeface="Cambria Math" panose="02040503050406030204" pitchFamily="18" charset="0"/>
                              <a:sym typeface="Helvetica Light"/>
                            </a:rPr>
                            <m:t>,</m:t>
                          </m:r>
                          <m:r>
                            <a:rPr lang="en-US" sz="1400" i="1">
                              <a:solidFill>
                                <a:srgbClr val="000000"/>
                              </a:solidFill>
                              <a:latin typeface="Cambria Math" panose="02040503050406030204" pitchFamily="18" charset="0"/>
                              <a:sym typeface="Helvetica Light"/>
                            </a:rPr>
                            <m:t>𝑥</m:t>
                          </m:r>
                        </m:sub>
                        <m:sup>
                          <m:r>
                            <a:rPr lang="en-US" sz="1400" i="1">
                              <a:solidFill>
                                <a:srgbClr val="000000"/>
                              </a:solidFill>
                              <a:latin typeface="Cambria Math" panose="02040503050406030204" pitchFamily="18" charset="0"/>
                              <a:sym typeface="Helvetica Light"/>
                            </a:rPr>
                            <m:t>𝑚𝑎𝑟</m:t>
                          </m:r>
                        </m:sup>
                      </m:sSubSup>
                      <m:r>
                        <a:rPr lang="en-US" sz="1400" i="1">
                          <a:solidFill>
                            <a:srgbClr val="000000"/>
                          </a:solidFill>
                          <a:latin typeface="Cambria Math" panose="02040503050406030204" pitchFamily="18" charset="0"/>
                          <a:sym typeface="Helvetica Light"/>
                        </a:rPr>
                        <m:t>,</m:t>
                      </m:r>
                      <m:sSub>
                        <m:sSubPr>
                          <m:ctrlPr>
                            <a:rPr lang="en-US" sz="1400" i="1">
                              <a:solidFill>
                                <a:srgbClr val="000000"/>
                              </a:solidFill>
                              <a:latin typeface="Cambria Math" panose="02040503050406030204" pitchFamily="18" charset="0"/>
                              <a:sym typeface="Helvetica Light"/>
                            </a:rPr>
                          </m:ctrlPr>
                        </m:sSubPr>
                        <m:e>
                          <m:r>
                            <a:rPr lang="en-US" sz="1400" i="1">
                              <a:solidFill>
                                <a:srgbClr val="000000"/>
                              </a:solidFill>
                              <a:latin typeface="Cambria Math" panose="02040503050406030204" pitchFamily="18" charset="0"/>
                              <a:sym typeface="Helvetica Light"/>
                            </a:rPr>
                            <m:t>𝑆𝑜𝐶</m:t>
                          </m:r>
                        </m:e>
                        <m:sub>
                          <m:r>
                            <a:rPr lang="en-US" sz="1400" i="1">
                              <a:solidFill>
                                <a:srgbClr val="000000"/>
                              </a:solidFill>
                              <a:latin typeface="Cambria Math" panose="02040503050406030204" pitchFamily="18" charset="0"/>
                              <a:sym typeface="Helvetica Light"/>
                            </a:rPr>
                            <m:t>𝑥</m:t>
                          </m:r>
                        </m:sub>
                      </m:sSub>
                      <m:r>
                        <a:rPr lang="en-US" sz="1400" i="1">
                          <a:solidFill>
                            <a:srgbClr val="000000"/>
                          </a:solidFill>
                          <a:latin typeface="Cambria Math" panose="02040503050406030204" pitchFamily="18" charset="0"/>
                          <a:sym typeface="Helvetica Light"/>
                        </a:rPr>
                        <m:t>,)∀</m:t>
                      </m:r>
                      <m:r>
                        <a:rPr lang="en-US" sz="1400" i="1">
                          <a:solidFill>
                            <a:srgbClr val="000000"/>
                          </a:solidFill>
                          <a:latin typeface="Cambria Math" panose="02040503050406030204" pitchFamily="18" charset="0"/>
                          <a:sym typeface="Helvetica Light"/>
                        </a:rPr>
                        <m:t>𝑥</m:t>
                      </m:r>
                      <m:r>
                        <a:rPr lang="en-US" sz="1400" i="1">
                          <a:solidFill>
                            <a:srgbClr val="000000"/>
                          </a:solidFill>
                          <a:latin typeface="Cambria Math" panose="02040503050406030204" pitchFamily="18" charset="0"/>
                          <a:sym typeface="Helvetica Light"/>
                        </a:rPr>
                        <m:t>∈</m:t>
                      </m:r>
                      <m:r>
                        <a:rPr lang="en-US" sz="1400" i="1">
                          <a:solidFill>
                            <a:srgbClr val="000000"/>
                          </a:solidFill>
                          <a:latin typeface="Cambria Math" panose="02040503050406030204" pitchFamily="18" charset="0"/>
                          <a:sym typeface="Helvetica Light"/>
                        </a:rPr>
                        <m:t>𝑋</m:t>
                      </m:r>
                      <m:r>
                        <a:rPr lang="en-US" sz="1400" i="1">
                          <a:solidFill>
                            <a:srgbClr val="000000"/>
                          </a:solidFill>
                          <a:latin typeface="Cambria Math" panose="02040503050406030204" pitchFamily="18" charset="0"/>
                          <a:sym typeface="Helvetica Light"/>
                        </a:rPr>
                        <m:t>}</m:t>
                      </m:r>
                    </m:oMath>
                  </a14:m>
                  <a:endParaRPr lang="en-US" sz="1400" dirty="0">
                    <a:solidFill>
                      <a:srgbClr val="000000"/>
                    </a:solidFill>
                    <a:sym typeface="Helvetica Light"/>
                  </a:endParaRPr>
                </a:p>
                <a:p>
                  <a:pPr algn="ctr"/>
                  <a:endParaRPr lang="en-US" sz="1600" dirty="0"/>
                </a:p>
              </p:txBody>
            </p:sp>
          </mc:Choice>
          <mc:Fallback xmlns="">
            <p:sp>
              <p:nvSpPr>
                <p:cNvPr id="24" name="TextBox 23"/>
                <p:cNvSpPr txBox="1">
                  <a:spLocks noRot="1" noChangeAspect="1" noMove="1" noResize="1" noEditPoints="1" noAdjustHandles="1" noChangeArrowheads="1" noChangeShapeType="1" noTextEdit="1"/>
                </p:cNvSpPr>
                <p:nvPr/>
              </p:nvSpPr>
              <p:spPr>
                <a:xfrm>
                  <a:off x="4518452" y="2916080"/>
                  <a:ext cx="2266167" cy="893044"/>
                </a:xfrm>
                <a:prstGeom prst="rect">
                  <a:avLst/>
                </a:prstGeom>
                <a:blipFill>
                  <a:blip r:embed="rId5"/>
                  <a:stretch>
                    <a:fillRect/>
                  </a:stretch>
                </a:blipFill>
              </p:spPr>
              <p:txBody>
                <a:bodyPr/>
                <a:lstStyle/>
                <a:p>
                  <a:r>
                    <a:rPr lang="en-US">
                      <a:noFill/>
                    </a:rPr>
                    <a:t> </a:t>
                  </a:r>
                </a:p>
              </p:txBody>
            </p:sp>
          </mc:Fallback>
        </mc:AlternateContent>
      </p:grpSp>
      <p:grpSp>
        <p:nvGrpSpPr>
          <p:cNvPr id="36" name="Group 35"/>
          <p:cNvGrpSpPr/>
          <p:nvPr/>
        </p:nvGrpSpPr>
        <p:grpSpPr>
          <a:xfrm>
            <a:off x="1881152" y="3115714"/>
            <a:ext cx="2767672" cy="1651465"/>
            <a:chOff x="381000" y="3276601"/>
            <a:chExt cx="2687971" cy="1611336"/>
          </a:xfrm>
        </p:grpSpPr>
        <p:grpSp>
          <p:nvGrpSpPr>
            <p:cNvPr id="37" name="Group 36"/>
            <p:cNvGrpSpPr/>
            <p:nvPr/>
          </p:nvGrpSpPr>
          <p:grpSpPr>
            <a:xfrm>
              <a:off x="381000" y="3276601"/>
              <a:ext cx="2687971" cy="1611336"/>
              <a:chOff x="2643696" y="559532"/>
              <a:chExt cx="2332532" cy="1088903"/>
            </a:xfrm>
          </p:grpSpPr>
          <p:sp>
            <p:nvSpPr>
              <p:cNvPr id="39" name="Rectangle 38"/>
              <p:cNvSpPr/>
              <p:nvPr/>
            </p:nvSpPr>
            <p:spPr>
              <a:xfrm>
                <a:off x="2643696" y="559532"/>
                <a:ext cx="2332532" cy="10889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TextBox 39"/>
              <p:cNvSpPr txBox="1"/>
              <p:nvPr/>
            </p:nvSpPr>
            <p:spPr>
              <a:xfrm>
                <a:off x="2872892" y="622419"/>
                <a:ext cx="1656526" cy="304401"/>
              </a:xfrm>
              <a:prstGeom prst="rect">
                <a:avLst/>
              </a:prstGeom>
              <a:noFill/>
            </p:spPr>
            <p:txBody>
              <a:bodyPr wrap="square" rtlCol="0">
                <a:spAutoFit/>
              </a:bodyPr>
              <a:lstStyle/>
              <a:p>
                <a:pPr algn="ctr"/>
                <a:r>
                  <a:rPr lang="en-US" sz="2400" dirty="0"/>
                  <a:t>DRL Agent</a:t>
                </a:r>
              </a:p>
            </p:txBody>
          </p:sp>
        </p:grpSp>
        <p:pic>
          <p:nvPicPr>
            <p:cNvPr id="38" name="Picture 37"/>
            <p:cNvPicPr>
              <a:picLocks noChangeAspect="1"/>
            </p:cNvPicPr>
            <p:nvPr/>
          </p:nvPicPr>
          <p:blipFill rotWithShape="1">
            <a:blip r:embed="rId6" cstate="print">
              <a:extLst>
                <a:ext uri="{28A0092B-C50C-407E-A947-70E740481C1C}">
                  <a14:useLocalDpi xmlns:a14="http://schemas.microsoft.com/office/drawing/2010/main" val="0"/>
                </a:ext>
              </a:extLst>
            </a:blip>
            <a:srcRect t="10328" b="-1310"/>
            <a:stretch/>
          </p:blipFill>
          <p:spPr>
            <a:xfrm>
              <a:off x="780818" y="3877452"/>
              <a:ext cx="1942265" cy="881251"/>
            </a:xfrm>
            <a:prstGeom prst="rect">
              <a:avLst/>
            </a:prstGeom>
          </p:spPr>
        </p:pic>
      </p:grpSp>
      <p:sp>
        <p:nvSpPr>
          <p:cNvPr id="41" name="Curved Down Arrow 40"/>
          <p:cNvSpPr/>
          <p:nvPr/>
        </p:nvSpPr>
        <p:spPr>
          <a:xfrm flipV="1">
            <a:off x="3030962" y="4767179"/>
            <a:ext cx="4741438" cy="1229042"/>
          </a:xfrm>
          <a:prstGeom prst="curvedDownArrow">
            <a:avLst>
              <a:gd name="adj1" fmla="val 7438"/>
              <a:gd name="adj2" fmla="val 14667"/>
              <a:gd name="adj3" fmla="val 165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2" name="Group 41"/>
          <p:cNvGrpSpPr/>
          <p:nvPr/>
        </p:nvGrpSpPr>
        <p:grpSpPr>
          <a:xfrm>
            <a:off x="7645410" y="3637897"/>
            <a:ext cx="2489191" cy="1051534"/>
            <a:chOff x="7692625" y="2478344"/>
            <a:chExt cx="2456202" cy="1088903"/>
          </a:xfrm>
        </p:grpSpPr>
        <p:grpSp>
          <p:nvGrpSpPr>
            <p:cNvPr id="43" name="Group 42"/>
            <p:cNvGrpSpPr/>
            <p:nvPr/>
          </p:nvGrpSpPr>
          <p:grpSpPr>
            <a:xfrm>
              <a:off x="7692625" y="2478344"/>
              <a:ext cx="2332533" cy="1088903"/>
              <a:chOff x="7558343" y="2177808"/>
              <a:chExt cx="2332533" cy="1088903"/>
            </a:xfrm>
          </p:grpSpPr>
          <p:sp>
            <p:nvSpPr>
              <p:cNvPr id="45" name="Rectangle 44"/>
              <p:cNvSpPr/>
              <p:nvPr/>
            </p:nvSpPr>
            <p:spPr>
              <a:xfrm>
                <a:off x="7558343" y="2177808"/>
                <a:ext cx="2332533" cy="10889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TextBox 45"/>
              <p:cNvSpPr txBox="1"/>
              <p:nvPr/>
            </p:nvSpPr>
            <p:spPr>
              <a:xfrm>
                <a:off x="7558343" y="2282049"/>
                <a:ext cx="2332533" cy="414329"/>
              </a:xfrm>
              <a:prstGeom prst="rect">
                <a:avLst/>
              </a:prstGeom>
              <a:noFill/>
            </p:spPr>
            <p:txBody>
              <a:bodyPr wrap="square" rtlCol="0">
                <a:spAutoFit/>
              </a:bodyPr>
              <a:lstStyle/>
              <a:p>
                <a:pPr algn="ctr"/>
                <a:r>
                  <a:rPr lang="en-US" sz="2000" dirty="0"/>
                  <a:t>CID Market</a:t>
                </a:r>
              </a:p>
            </p:txBody>
          </p:sp>
        </p:grpSp>
        <mc:AlternateContent xmlns:mc="http://schemas.openxmlformats.org/markup-compatibility/2006" xmlns:a14="http://schemas.microsoft.com/office/drawing/2010/main">
          <mc:Choice Requires="a14">
            <p:sp>
              <p:nvSpPr>
                <p:cNvPr id="44" name="TextBox 43"/>
                <p:cNvSpPr txBox="1"/>
                <p:nvPr/>
              </p:nvSpPr>
              <p:spPr>
                <a:xfrm>
                  <a:off x="7692625" y="2916080"/>
                  <a:ext cx="2456202" cy="64884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𝑠</m:t>
                            </m:r>
                          </m:e>
                          <m:sub>
                            <m:r>
                              <a:rPr lang="en-US" sz="1600" i="1">
                                <a:latin typeface="Cambria Math" panose="02040503050406030204" pitchFamily="18" charset="0"/>
                              </a:rPr>
                              <m:t>𝑡</m:t>
                            </m:r>
                            <m:r>
                              <a:rPr lang="en-US" sz="1600" i="1">
                                <a:latin typeface="Cambria Math" panose="02040503050406030204" pitchFamily="18" charset="0"/>
                              </a:rPr>
                              <m:t>+1</m:t>
                            </m:r>
                          </m:sub>
                          <m:sup>
                            <m:r>
                              <a:rPr lang="en-US" sz="1600" i="1">
                                <a:solidFill>
                                  <a:srgbClr val="000000"/>
                                </a:solidFill>
                                <a:latin typeface="Cambria Math" panose="02040503050406030204" pitchFamily="18" charset="0"/>
                                <a:sym typeface="Helvetica Light"/>
                              </a:rPr>
                              <m:t>𝑂𝐵</m:t>
                            </m:r>
                          </m:sup>
                        </m:sSubSup>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𝑠</m:t>
                                </m:r>
                              </m:e>
                              <m:sub>
                                <m:r>
                                  <a:rPr lang="en-US" sz="1600" i="1">
                                    <a:latin typeface="Cambria Math" panose="02040503050406030204" pitchFamily="18" charset="0"/>
                                  </a:rPr>
                                  <m:t>𝑡</m:t>
                                </m:r>
                              </m:sub>
                              <m:sup>
                                <m:r>
                                  <a:rPr lang="en-US" sz="1600" i="1">
                                    <a:solidFill>
                                      <a:srgbClr val="000000"/>
                                    </a:solidFill>
                                    <a:latin typeface="Cambria Math" panose="02040503050406030204" pitchFamily="18" charset="0"/>
                                    <a:sym typeface="Helvetica Light"/>
                                  </a:rPr>
                                  <m:t>𝑂𝐵</m:t>
                                </m:r>
                              </m:sup>
                            </m:sSubSup>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𝑡</m:t>
                                </m:r>
                              </m:sub>
                            </m:sSub>
                            <m:r>
                              <a:rPr lang="en-US" sz="1600" i="1">
                                <a:latin typeface="Cambria Math" panose="02040503050406030204" pitchFamily="18" charset="0"/>
                              </a:rPr>
                              <m:t>,</m:t>
                            </m:r>
                            <m:sSub>
                              <m:sSubPr>
                                <m:ctrlPr>
                                  <a:rPr lang="en-US" sz="1600" i="1">
                                    <a:solidFill>
                                      <a:srgbClr val="000000"/>
                                    </a:solidFill>
                                    <a:latin typeface="Cambria Math" panose="02040503050406030204" pitchFamily="18" charset="0"/>
                                    <a:sym typeface="Helvetica Light"/>
                                  </a:rPr>
                                </m:ctrlPr>
                              </m:sSubPr>
                              <m:e>
                                <m:r>
                                  <a:rPr lang="en-US" sz="1600" i="1">
                                    <a:solidFill>
                                      <a:srgbClr val="000000"/>
                                    </a:solidFill>
                                    <a:latin typeface="Cambria Math" panose="02040503050406030204" pitchFamily="18" charset="0"/>
                                    <a:sym typeface="Helvetica Light"/>
                                  </a:rPr>
                                  <m:t>𝑎</m:t>
                                </m:r>
                              </m:e>
                              <m:sub>
                                <m:r>
                                  <a:rPr lang="en-US" sz="1600" i="1">
                                    <a:solidFill>
                                      <a:srgbClr val="000000"/>
                                    </a:solidFill>
                                    <a:latin typeface="Cambria Math" panose="02040503050406030204" pitchFamily="18" charset="0"/>
                                    <a:sym typeface="Helvetica Light"/>
                                  </a:rPr>
                                  <m:t>−</m:t>
                                </m:r>
                                <m:r>
                                  <a:rPr lang="en-US" sz="1600" i="1">
                                    <a:solidFill>
                                      <a:srgbClr val="000000"/>
                                    </a:solidFill>
                                    <a:latin typeface="Cambria Math" panose="02040503050406030204" pitchFamily="18" charset="0"/>
                                    <a:sym typeface="Helvetica Light"/>
                                  </a:rPr>
                                  <m:t>𝑖</m:t>
                                </m:r>
                                <m:r>
                                  <a:rPr lang="en-US" sz="1600" i="1">
                                    <a:solidFill>
                                      <a:srgbClr val="000000"/>
                                    </a:solidFill>
                                    <a:latin typeface="Cambria Math" panose="02040503050406030204" pitchFamily="18" charset="0"/>
                                    <a:sym typeface="Helvetica Light"/>
                                  </a:rPr>
                                  <m:t>,</m:t>
                                </m:r>
                                <m:r>
                                  <a:rPr lang="en-US" sz="1600" i="1">
                                    <a:solidFill>
                                      <a:srgbClr val="000000"/>
                                    </a:solidFill>
                                    <a:latin typeface="Cambria Math" panose="02040503050406030204" pitchFamily="18" charset="0"/>
                                    <a:sym typeface="Helvetica Light"/>
                                  </a:rPr>
                                  <m:t>𝑡</m:t>
                                </m:r>
                              </m:sub>
                            </m:sSub>
                          </m:e>
                        </m:d>
                      </m:oMath>
                    </m:oMathPara>
                  </a14:m>
                  <a:endParaRPr lang="en-US" sz="1600" dirty="0"/>
                </a:p>
                <a:p>
                  <a:pPr algn="ctr"/>
                  <a14:m>
                    <m:oMathPara xmlns:m="http://schemas.openxmlformats.org/officeDocument/2006/math">
                      <m:oMathParaPr>
                        <m:jc m:val="centerGroup"/>
                      </m:oMathParaPr>
                      <m:oMath xmlns:m="http://schemas.openxmlformats.org/officeDocument/2006/math">
                        <m:sSubSup>
                          <m:sSubSupPr>
                            <m:ctrlPr>
                              <a:rPr lang="en-US" sz="1600" i="1">
                                <a:solidFill>
                                  <a:srgbClr val="000000"/>
                                </a:solidFill>
                                <a:latin typeface="Cambria Math" panose="02040503050406030204" pitchFamily="18" charset="0"/>
                                <a:sym typeface="Helvetica Light"/>
                              </a:rPr>
                            </m:ctrlPr>
                          </m:sSubSupPr>
                          <m:e>
                            <m:r>
                              <a:rPr lang="en-US" sz="1600" i="1">
                                <a:solidFill>
                                  <a:srgbClr val="000000"/>
                                </a:solidFill>
                                <a:latin typeface="Cambria Math" panose="02040503050406030204" pitchFamily="18" charset="0"/>
                                <a:sym typeface="Helvetica Light"/>
                              </a:rPr>
                              <m:t>𝑠</m:t>
                            </m:r>
                          </m:e>
                          <m:sub>
                            <m:r>
                              <a:rPr lang="en-US" sz="1600" i="1">
                                <a:solidFill>
                                  <a:srgbClr val="000000"/>
                                </a:solidFill>
                                <a:latin typeface="Cambria Math" panose="02040503050406030204" pitchFamily="18" charset="0"/>
                                <a:sym typeface="Helvetica Light"/>
                              </a:rPr>
                              <m:t>𝑡</m:t>
                            </m:r>
                          </m:sub>
                          <m:sup>
                            <m:r>
                              <a:rPr lang="en-US" sz="1600" i="1">
                                <a:solidFill>
                                  <a:srgbClr val="000000"/>
                                </a:solidFill>
                                <a:latin typeface="Cambria Math" panose="02040503050406030204" pitchFamily="18" charset="0"/>
                                <a:sym typeface="Helvetica Light"/>
                              </a:rPr>
                              <m:t>𝑂𝐵</m:t>
                            </m:r>
                          </m:sup>
                        </m:sSubSup>
                        <m:r>
                          <a:rPr lang="en-US" sz="1600" i="1">
                            <a:solidFill>
                              <a:srgbClr val="000000"/>
                            </a:solidFill>
                            <a:latin typeface="Cambria Math" panose="02040503050406030204" pitchFamily="18" charset="0"/>
                            <a:sym typeface="Helvetica Light"/>
                          </a:rPr>
                          <m:t>=</m:t>
                        </m:r>
                        <m:sSup>
                          <m:sSupPr>
                            <m:ctrlPr>
                              <a:rPr lang="en-US" sz="1600" i="1">
                                <a:solidFill>
                                  <a:srgbClr val="000000"/>
                                </a:solidFill>
                                <a:latin typeface="Cambria Math" panose="02040503050406030204" pitchFamily="18" charset="0"/>
                                <a:sym typeface="Helvetica Light"/>
                              </a:rPr>
                            </m:ctrlPr>
                          </m:sSupPr>
                          <m:e>
                            <m:r>
                              <a:rPr lang="en-US" sz="1600" i="1">
                                <a:solidFill>
                                  <a:srgbClr val="000000"/>
                                </a:solidFill>
                                <a:latin typeface="Cambria Math" panose="02040503050406030204" pitchFamily="18" charset="0"/>
                                <a:sym typeface="Helvetica Light"/>
                              </a:rPr>
                              <m:t>{</m:t>
                            </m:r>
                            <m:r>
                              <a:rPr lang="en-US" sz="1600" i="1">
                                <a:solidFill>
                                  <a:srgbClr val="000000"/>
                                </a:solidFill>
                                <a:latin typeface="Cambria Math" panose="02040503050406030204" pitchFamily="18" charset="0"/>
                                <a:sym typeface="Helvetica Light"/>
                              </a:rPr>
                              <m:t>𝑂𝑟𝑑𝑒𝑟𝑠</m:t>
                            </m:r>
                            <m:r>
                              <a:rPr lang="en-US" sz="1600" i="1">
                                <a:solidFill>
                                  <a:srgbClr val="000000"/>
                                </a:solidFill>
                                <a:latin typeface="Cambria Math" panose="02040503050406030204" pitchFamily="18" charset="0"/>
                                <a:sym typeface="Helvetica Light"/>
                              </a:rPr>
                              <m:t>}</m:t>
                            </m:r>
                          </m:e>
                          <m:sup>
                            <m:r>
                              <a:rPr lang="en-US" sz="1600" i="1">
                                <a:solidFill>
                                  <a:srgbClr val="000000"/>
                                </a:solidFill>
                                <a:latin typeface="Cambria Math" panose="02040503050406030204" pitchFamily="18" charset="0"/>
                                <a:sym typeface="Helvetica Light"/>
                              </a:rPr>
                              <m:t>|</m:t>
                            </m:r>
                            <m:sSub>
                              <m:sSubPr>
                                <m:ctrlPr>
                                  <a:rPr lang="en-US" sz="1600" i="1">
                                    <a:solidFill>
                                      <a:srgbClr val="000000"/>
                                    </a:solidFill>
                                    <a:latin typeface="Cambria Math" panose="02040503050406030204" pitchFamily="18" charset="0"/>
                                    <a:sym typeface="Helvetica Light"/>
                                  </a:rPr>
                                </m:ctrlPr>
                              </m:sSubPr>
                              <m:e>
                                <m:r>
                                  <a:rPr lang="en-US" sz="1600" i="1">
                                    <a:solidFill>
                                      <a:srgbClr val="000000"/>
                                    </a:solidFill>
                                    <a:latin typeface="Cambria Math" panose="02040503050406030204" pitchFamily="18" charset="0"/>
                                    <a:sym typeface="Helvetica Light"/>
                                  </a:rPr>
                                  <m:t>𝑁</m:t>
                                </m:r>
                              </m:e>
                              <m:sub>
                                <m:r>
                                  <a:rPr lang="en-US" sz="1600" i="1">
                                    <a:solidFill>
                                      <a:srgbClr val="000000"/>
                                    </a:solidFill>
                                    <a:latin typeface="Cambria Math" panose="02040503050406030204" pitchFamily="18" charset="0"/>
                                    <a:sym typeface="Helvetica Light"/>
                                  </a:rPr>
                                  <m:t>𝑡</m:t>
                                </m:r>
                              </m:sub>
                            </m:sSub>
                            <m:r>
                              <a:rPr lang="en-US" sz="1600" i="1">
                                <a:solidFill>
                                  <a:srgbClr val="000000"/>
                                </a:solidFill>
                                <a:latin typeface="Cambria Math" panose="02040503050406030204" pitchFamily="18" charset="0"/>
                                <a:sym typeface="Helvetica Light"/>
                              </a:rPr>
                              <m:t>|</m:t>
                            </m:r>
                          </m:sup>
                        </m:sSup>
                      </m:oMath>
                    </m:oMathPara>
                  </a14:m>
                  <a:endParaRPr lang="en-US" sz="1600" dirty="0"/>
                </a:p>
              </p:txBody>
            </p:sp>
          </mc:Choice>
          <mc:Fallback xmlns="">
            <p:sp>
              <p:nvSpPr>
                <p:cNvPr id="44" name="TextBox 43"/>
                <p:cNvSpPr txBox="1">
                  <a:spLocks noRot="1" noChangeAspect="1" noMove="1" noResize="1" noEditPoints="1" noAdjustHandles="1" noChangeArrowheads="1" noChangeShapeType="1" noTextEdit="1"/>
                </p:cNvSpPr>
                <p:nvPr/>
              </p:nvSpPr>
              <p:spPr>
                <a:xfrm>
                  <a:off x="7692625" y="2916080"/>
                  <a:ext cx="2456202" cy="648849"/>
                </a:xfrm>
                <a:prstGeom prst="rect">
                  <a:avLst/>
                </a:prstGeom>
                <a:blipFill>
                  <a:blip r:embed="rId7"/>
                  <a:stretch>
                    <a:fillRect b="-582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7" name="TextBox 46"/>
              <p:cNvSpPr txBox="1"/>
              <p:nvPr/>
            </p:nvSpPr>
            <p:spPr>
              <a:xfrm>
                <a:off x="4276685" y="1029320"/>
                <a:ext cx="2458182" cy="76636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up>
                              <m:r>
                                <a:rPr lang="en-US" sz="2000" i="1">
                                  <a:solidFill>
                                    <a:srgbClr val="000000"/>
                                  </a:solidFill>
                                  <a:latin typeface="Cambria Math" panose="02040503050406030204" pitchFamily="18" charset="0"/>
                                  <a:sym typeface="Helvetica Light"/>
                                </a:rPr>
                                <m:t>𝐵</m:t>
                              </m:r>
                            </m:sup>
                          </m:sSubSup>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𝑡</m:t>
                              </m:r>
                              <m:r>
                                <a:rPr lang="en-US" sz="2000" i="1">
                                  <a:latin typeface="Cambria Math" panose="02040503050406030204" pitchFamily="18" charset="0"/>
                                  <a:ea typeface="Cambria Math" panose="02040503050406030204" pitchFamily="18" charset="0"/>
                                </a:rPr>
                                <m:t>+1</m:t>
                              </m:r>
                            </m:sub>
                            <m:sup>
                              <m:r>
                                <a:rPr lang="en-US" sz="2000" i="1">
                                  <a:solidFill>
                                    <a:srgbClr val="000000"/>
                                  </a:solidFill>
                                  <a:latin typeface="Cambria Math" panose="02040503050406030204" pitchFamily="18" charset="0"/>
                                  <a:sym typeface="Helvetica Light"/>
                                </a:rPr>
                                <m:t>𝑂𝐵</m:t>
                              </m:r>
                            </m:sup>
                          </m:sSubSup>
                        </m:e>
                      </m:d>
                    </m:oMath>
                  </m:oMathPara>
                </a14:m>
                <a:endParaRPr lang="en-US" sz="200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,0</m:t>
                          </m:r>
                        </m:sub>
                      </m:sSub>
                    </m:oMath>
                  </m:oMathPara>
                </a14:m>
                <a:endParaRPr lang="en-US" sz="2000" dirty="0">
                  <a:latin typeface="Cambria Math" panose="02040503050406030204" pitchFamily="18" charset="0"/>
                  <a:ea typeface="Cambria Math" panose="02040503050406030204" pitchFamily="18" charset="0"/>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4276685" y="1029320"/>
                <a:ext cx="2458182" cy="766364"/>
              </a:xfrm>
              <a:prstGeom prst="rect">
                <a:avLst/>
              </a:prstGeom>
              <a:blipFill>
                <a:blip r:embed="rId8"/>
                <a:stretch>
                  <a:fillRect/>
                </a:stretch>
              </a:blipFill>
            </p:spPr>
            <p:txBody>
              <a:bodyPr/>
              <a:lstStyle/>
              <a:p>
                <a:r>
                  <a:rPr lang="en-US">
                    <a:noFill/>
                  </a:rPr>
                  <a:t> </a:t>
                </a:r>
              </a:p>
            </p:txBody>
          </p:sp>
        </mc:Fallback>
      </mc:AlternateContent>
      <p:sp>
        <p:nvSpPr>
          <p:cNvPr id="30" name="Rectangle 29"/>
          <p:cNvSpPr/>
          <p:nvPr/>
        </p:nvSpPr>
        <p:spPr>
          <a:xfrm>
            <a:off x="9372601" y="4225604"/>
            <a:ext cx="470989" cy="471924"/>
          </a:xfrm>
          <a:prstGeom prst="rect">
            <a:avLst/>
          </a:prstGeom>
          <a:noFill/>
          <a:ln w="19050" cap="flat">
            <a:solidFill>
              <a:schemeClr val="accent5"/>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en-US" sz="2400">
              <a:solidFill>
                <a:srgbClr val="FFFFFF"/>
              </a:solidFill>
              <a:latin typeface="Helvetica Light"/>
              <a:ea typeface="Helvetica Light"/>
              <a:cs typeface="Helvetica Light"/>
              <a:sym typeface="Helvetica Light"/>
            </a:endParaRPr>
          </a:p>
        </p:txBody>
      </p:sp>
      <mc:AlternateContent xmlns:mc="http://schemas.openxmlformats.org/markup-compatibility/2006" xmlns:a14="http://schemas.microsoft.com/office/drawing/2010/main">
        <mc:Choice Requires="a14">
          <p:sp>
            <p:nvSpPr>
              <p:cNvPr id="31" name="TextBox 30"/>
              <p:cNvSpPr txBox="1"/>
              <p:nvPr/>
            </p:nvSpPr>
            <p:spPr>
              <a:xfrm>
                <a:off x="3963953" y="6039035"/>
                <a:ext cx="2980393" cy="4397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𝑡</m:t>
                          </m:r>
                        </m:sub>
                      </m:sSub>
                      <m:r>
                        <a:rPr lang="en-US" sz="2000" i="1">
                          <a:latin typeface="Cambria Math" panose="02040503050406030204" pitchFamily="18" charset="0"/>
                        </a:rPr>
                        <m:t>=</m:t>
                      </m:r>
                      <m:d>
                        <m:dPr>
                          <m:ctrlPr>
                            <a:rPr lang="en-US" sz="2000" i="1">
                              <a:solidFill>
                                <a:srgbClr val="000000"/>
                              </a:solidFill>
                              <a:latin typeface="Cambria Math" panose="02040503050406030204" pitchFamily="18" charset="0"/>
                              <a:sym typeface="Helvetica Light"/>
                            </a:rPr>
                          </m:ctrlPr>
                        </m:dPr>
                        <m:e>
                          <m:sSub>
                            <m:sSubPr>
                              <m:ctrlPr>
                                <a:rPr lang="en-US" sz="2000" i="1">
                                  <a:solidFill>
                                    <a:srgbClr val="000000"/>
                                  </a:solidFill>
                                  <a:latin typeface="Cambria Math" panose="02040503050406030204" pitchFamily="18" charset="0"/>
                                  <a:sym typeface="Helvetica Light"/>
                                </a:rPr>
                              </m:ctrlPr>
                            </m:sSubPr>
                            <m:e>
                              <m:r>
                                <a:rPr lang="en-US" sz="2000" i="1">
                                  <a:solidFill>
                                    <a:srgbClr val="000000"/>
                                  </a:solidFill>
                                  <a:latin typeface="Cambria Math" panose="02040503050406030204" pitchFamily="18" charset="0"/>
                                  <a:sym typeface="Helvetica Light"/>
                                </a:rPr>
                                <m:t>𝑎</m:t>
                              </m:r>
                            </m:e>
                            <m:sub>
                              <m:r>
                                <a:rPr lang="en-US" sz="2000" i="1">
                                  <a:solidFill>
                                    <a:srgbClr val="000000"/>
                                  </a:solidFill>
                                  <a:latin typeface="Cambria Math" panose="02040503050406030204" pitchFamily="18" charset="0"/>
                                  <a:sym typeface="Helvetica Light"/>
                                </a:rPr>
                                <m:t>𝑖</m:t>
                              </m:r>
                              <m:r>
                                <a:rPr lang="en-US" sz="2000" i="1">
                                  <a:solidFill>
                                    <a:srgbClr val="000000"/>
                                  </a:solidFill>
                                  <a:latin typeface="Cambria Math" panose="02040503050406030204" pitchFamily="18" charset="0"/>
                                  <a:sym typeface="Helvetica Light"/>
                                </a:rPr>
                                <m:t>,</m:t>
                              </m:r>
                              <m:r>
                                <a:rPr lang="en-US" sz="2000" i="1">
                                  <a:solidFill>
                                    <a:srgbClr val="000000"/>
                                  </a:solidFill>
                                  <a:latin typeface="Cambria Math" panose="02040503050406030204" pitchFamily="18" charset="0"/>
                                  <a:sym typeface="Helvetica Light"/>
                                </a:rPr>
                                <m:t>𝑡</m:t>
                              </m:r>
                            </m:sub>
                          </m:sSub>
                          <m:sSub>
                            <m:sSubPr>
                              <m:ctrlPr>
                                <a:rPr lang="el-GR" sz="2000" i="1">
                                  <a:solidFill>
                                    <a:srgbClr val="000000"/>
                                  </a:solidFill>
                                  <a:latin typeface="Cambria Math" panose="02040503050406030204" pitchFamily="18" charset="0"/>
                                  <a:sym typeface="Helvetica Light"/>
                                </a:rPr>
                              </m:ctrlPr>
                            </m:sSubPr>
                            <m:e>
                              <m:r>
                                <a:rPr lang="el-GR" sz="2000">
                                  <a:solidFill>
                                    <a:srgbClr val="000000"/>
                                  </a:solidFill>
                                  <a:latin typeface="Cambria Math" panose="02040503050406030204" pitchFamily="18" charset="0"/>
                                  <a:sym typeface="Helvetica Light"/>
                                </a:rPr>
                                <m:t>,</m:t>
                              </m:r>
                              <m:r>
                                <a:rPr lang="en-US" sz="2000">
                                  <a:solidFill>
                                    <a:srgbClr val="000000"/>
                                  </a:solidFill>
                                  <a:latin typeface="Cambria Math" panose="02040503050406030204" pitchFamily="18" charset="0"/>
                                  <a:sym typeface="Helvetica Light"/>
                                </a:rPr>
                                <m:t> </m:t>
                              </m:r>
                              <m:r>
                                <m:rPr>
                                  <m:sty m:val="p"/>
                                </m:rPr>
                                <a:rPr lang="el-GR" sz="2000">
                                  <a:solidFill>
                                    <a:srgbClr val="000000"/>
                                  </a:solidFill>
                                  <a:latin typeface="Cambria Math" panose="02040503050406030204" pitchFamily="18" charset="0"/>
                                  <a:sym typeface="Helvetica Light"/>
                                </a:rPr>
                                <m:t>Δ</m:t>
                              </m:r>
                              <m:r>
                                <a:rPr lang="en-US" sz="2000" i="1">
                                  <a:solidFill>
                                    <a:srgbClr val="000000"/>
                                  </a:solidFill>
                                  <a:latin typeface="Cambria Math" panose="02040503050406030204" pitchFamily="18" charset="0"/>
                                  <a:sym typeface="Helvetica Light"/>
                                </a:rPr>
                                <m:t>𝑃</m:t>
                              </m:r>
                            </m:e>
                            <m:sub>
                              <m:r>
                                <a:rPr lang="en-US" sz="2000" i="1">
                                  <a:solidFill>
                                    <a:srgbClr val="000000"/>
                                  </a:solidFill>
                                  <a:latin typeface="Cambria Math" panose="02040503050406030204" pitchFamily="18" charset="0"/>
                                  <a:sym typeface="Helvetica Light"/>
                                </a:rPr>
                                <m:t>𝑖</m:t>
                              </m:r>
                              <m:r>
                                <a:rPr lang="en-US" sz="2000" i="1">
                                  <a:solidFill>
                                    <a:srgbClr val="000000"/>
                                  </a:solidFill>
                                  <a:latin typeface="Cambria Math" panose="02040503050406030204" pitchFamily="18" charset="0"/>
                                  <a:sym typeface="Helvetica Light"/>
                                </a:rPr>
                                <m:t>,</m:t>
                              </m:r>
                              <m:r>
                                <a:rPr lang="en-US" sz="2000" i="1">
                                  <a:solidFill>
                                    <a:srgbClr val="000000"/>
                                  </a:solidFill>
                                  <a:latin typeface="Cambria Math" panose="02040503050406030204" pitchFamily="18" charset="0"/>
                                  <a:sym typeface="Helvetica Light"/>
                                </a:rPr>
                                <m:t>𝑡</m:t>
                              </m:r>
                            </m:sub>
                          </m:sSub>
                        </m:e>
                      </m:d>
                    </m:oMath>
                  </m:oMathPara>
                </a14:m>
                <a:endParaRPr lang="en-US" sz="2000" dirty="0"/>
              </a:p>
            </p:txBody>
          </p:sp>
        </mc:Choice>
        <mc:Fallback xmlns="">
          <p:sp>
            <p:nvSpPr>
              <p:cNvPr id="31" name="TextBox 30"/>
              <p:cNvSpPr txBox="1">
                <a:spLocks noRot="1" noChangeAspect="1" noMove="1" noResize="1" noEditPoints="1" noAdjustHandles="1" noChangeArrowheads="1" noChangeShapeType="1" noTextEdit="1"/>
              </p:cNvSpPr>
              <p:nvPr/>
            </p:nvSpPr>
            <p:spPr>
              <a:xfrm>
                <a:off x="3963953" y="6039035"/>
                <a:ext cx="2980393" cy="439736"/>
              </a:xfrm>
              <a:prstGeom prst="rect">
                <a:avLst/>
              </a:prstGeom>
              <a:blipFill>
                <a:blip r:embed="rId9"/>
                <a:stretch>
                  <a:fillRect/>
                </a:stretch>
              </a:blipFill>
            </p:spPr>
            <p:txBody>
              <a:bodyPr/>
              <a:lstStyle/>
              <a:p>
                <a:r>
                  <a:rPr lang="en-US">
                    <a:noFill/>
                  </a:rPr>
                  <a:t> </a:t>
                </a:r>
              </a:p>
            </p:txBody>
          </p:sp>
        </mc:Fallback>
      </mc:AlternateContent>
      <p:sp>
        <p:nvSpPr>
          <p:cNvPr id="32" name="Rectangle 31"/>
          <p:cNvSpPr/>
          <p:nvPr/>
        </p:nvSpPr>
        <p:spPr>
          <a:xfrm>
            <a:off x="5182902" y="6028455"/>
            <a:ext cx="1217898" cy="471924"/>
          </a:xfrm>
          <a:prstGeom prst="rect">
            <a:avLst/>
          </a:prstGeom>
          <a:noFill/>
          <a:ln w="19050" cap="flat">
            <a:solidFill>
              <a:schemeClr val="accent5"/>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en-US" sz="2400">
              <a:solidFill>
                <a:srgbClr val="FFFFFF"/>
              </a:solidFill>
              <a:latin typeface="Helvetica Light"/>
              <a:ea typeface="Helvetica Light"/>
              <a:cs typeface="Helvetica Light"/>
              <a:sym typeface="Helvetica Light"/>
            </a:endParaRPr>
          </a:p>
        </p:txBody>
      </p:sp>
      <p:sp>
        <p:nvSpPr>
          <p:cNvPr id="2" name="Title 1"/>
          <p:cNvSpPr>
            <a:spLocks noGrp="1"/>
          </p:cNvSpPr>
          <p:nvPr>
            <p:ph type="title"/>
          </p:nvPr>
        </p:nvSpPr>
        <p:spPr/>
        <p:txBody>
          <a:bodyPr/>
          <a:lstStyle/>
          <a:p>
            <a:r>
              <a:rPr lang="en-US" dirty="0"/>
              <a:t>Decision Process</a:t>
            </a:r>
          </a:p>
        </p:txBody>
      </p:sp>
      <mc:AlternateContent xmlns:mc="http://schemas.openxmlformats.org/markup-compatibility/2006" xmlns:a14="http://schemas.microsoft.com/office/drawing/2010/main">
        <mc:Choice Requires="a14">
          <p:sp>
            <p:nvSpPr>
              <p:cNvPr id="29" name="TextBox 28"/>
              <p:cNvSpPr txBox="1"/>
              <p:nvPr/>
            </p:nvSpPr>
            <p:spPr>
              <a:xfrm>
                <a:off x="8542698" y="850681"/>
                <a:ext cx="3886200" cy="623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91440" indent="-137160" defTabSz="584200" hangingPunct="0">
                  <a:buFont typeface="Arial" panose="020B0604020202020204" pitchFamily="34" charset="0"/>
                  <a:buChar char="•"/>
                </a:pPr>
                <a14:m>
                  <m:oMath xmlns:m="http://schemas.openxmlformats.org/officeDocument/2006/math">
                    <m:sSubSup>
                      <m:sSubSupPr>
                        <m:ctrlPr>
                          <a:rPr lang="en-US" sz="2000" i="1" dirty="0">
                            <a:solidFill>
                              <a:schemeClr val="tx1">
                                <a:lumMod val="50000"/>
                                <a:lumOff val="50000"/>
                              </a:schemeClr>
                            </a:solidFill>
                            <a:latin typeface="Cambria Math" panose="02040503050406030204" pitchFamily="18" charset="0"/>
                            <a:sym typeface="Helvetica Light"/>
                          </a:rPr>
                        </m:ctrlPr>
                      </m:sSubSupPr>
                      <m:e>
                        <m:r>
                          <a:rPr lang="en-US" sz="2000" i="1" dirty="0">
                            <a:solidFill>
                              <a:schemeClr val="tx1">
                                <a:lumMod val="50000"/>
                                <a:lumOff val="50000"/>
                              </a:schemeClr>
                            </a:solidFill>
                            <a:latin typeface="Cambria Math" panose="02040503050406030204" pitchFamily="18" charset="0"/>
                            <a:sym typeface="Helvetica Light"/>
                          </a:rPr>
                          <m:t>𝑠</m:t>
                        </m:r>
                      </m:e>
                      <m:sub>
                        <m:r>
                          <a:rPr lang="en-US" sz="2000" i="1" dirty="0">
                            <a:solidFill>
                              <a:schemeClr val="tx1">
                                <a:lumMod val="50000"/>
                                <a:lumOff val="50000"/>
                              </a:schemeClr>
                            </a:solidFill>
                            <a:latin typeface="Cambria Math" panose="02040503050406030204" pitchFamily="18" charset="0"/>
                            <a:sym typeface="Helvetica Light"/>
                          </a:rPr>
                          <m:t>𝑡</m:t>
                        </m:r>
                      </m:sub>
                      <m:sup>
                        <m:r>
                          <a:rPr lang="en-US" sz="2000" i="1" dirty="0">
                            <a:solidFill>
                              <a:schemeClr val="tx1">
                                <a:lumMod val="50000"/>
                                <a:lumOff val="50000"/>
                              </a:schemeClr>
                            </a:solidFill>
                            <a:latin typeface="Cambria Math" panose="02040503050406030204" pitchFamily="18" charset="0"/>
                            <a:sym typeface="Helvetica Light"/>
                          </a:rPr>
                          <m:t>𝑂𝐵</m:t>
                        </m:r>
                      </m:sup>
                    </m:sSubSup>
                    <m:r>
                      <a:rPr lang="en-US" sz="2000" i="1">
                        <a:solidFill>
                          <a:schemeClr val="tx1">
                            <a:lumMod val="50000"/>
                            <a:lumOff val="50000"/>
                          </a:schemeClr>
                        </a:solidFill>
                        <a:latin typeface="Cambria Math" panose="02040503050406030204" pitchFamily="18" charset="0"/>
                        <a:sym typeface="Helvetica Light"/>
                      </a:rPr>
                      <m:t>:</m:t>
                    </m:r>
                  </m:oMath>
                </a14:m>
                <a:r>
                  <a:rPr lang="en-US" sz="2000" i="1" dirty="0">
                    <a:solidFill>
                      <a:schemeClr val="tx1">
                        <a:lumMod val="50000"/>
                        <a:lumOff val="50000"/>
                      </a:schemeClr>
                    </a:solidFill>
                    <a:latin typeface="Cambria Math" panose="02040503050406030204" pitchFamily="18" charset="0"/>
                    <a:sym typeface="Helvetica Light"/>
                  </a:rPr>
                  <a:t> order book  at t</a:t>
                </a:r>
              </a:p>
              <a:p>
                <a:pPr marL="91440" indent="-137160" defTabSz="584200" hangingPunct="0">
                  <a:buFont typeface="Arial" panose="020B0604020202020204" pitchFamily="34" charset="0"/>
                  <a:buChar char="•"/>
                </a:pPr>
                <a14:m>
                  <m:oMath xmlns:m="http://schemas.openxmlformats.org/officeDocument/2006/math">
                    <m:sSubSup>
                      <m:sSubSupPr>
                        <m:ctrlPr>
                          <a:rPr lang="en-US" sz="2000" i="1" dirty="0">
                            <a:solidFill>
                              <a:schemeClr val="tx1">
                                <a:lumMod val="50000"/>
                                <a:lumOff val="50000"/>
                              </a:schemeClr>
                            </a:solidFill>
                            <a:latin typeface="Cambria Math" panose="02040503050406030204" pitchFamily="18" charset="0"/>
                            <a:sym typeface="Helvetica Light"/>
                          </a:rPr>
                        </m:ctrlPr>
                      </m:sSubSupPr>
                      <m:e>
                        <m:r>
                          <a:rPr lang="en-US" sz="2000" i="1" dirty="0">
                            <a:solidFill>
                              <a:schemeClr val="tx1">
                                <a:lumMod val="50000"/>
                                <a:lumOff val="50000"/>
                              </a:schemeClr>
                            </a:solidFill>
                            <a:latin typeface="Cambria Math" panose="02040503050406030204" pitchFamily="18" charset="0"/>
                            <a:sym typeface="Helvetica Light"/>
                          </a:rPr>
                          <m:t>𝑠</m:t>
                        </m:r>
                      </m:e>
                      <m:sub>
                        <m:r>
                          <a:rPr lang="en-US" sz="2000" i="1" dirty="0">
                            <a:solidFill>
                              <a:schemeClr val="tx1">
                                <a:lumMod val="50000"/>
                                <a:lumOff val="50000"/>
                              </a:schemeClr>
                            </a:solidFill>
                            <a:latin typeface="Cambria Math" panose="02040503050406030204" pitchFamily="18" charset="0"/>
                            <a:sym typeface="Helvetica Light"/>
                          </a:rPr>
                          <m:t>𝑡</m:t>
                        </m:r>
                      </m:sub>
                      <m:sup>
                        <m:r>
                          <a:rPr lang="en-US" sz="2000" i="1" dirty="0">
                            <a:solidFill>
                              <a:schemeClr val="tx1">
                                <a:lumMod val="50000"/>
                                <a:lumOff val="50000"/>
                              </a:schemeClr>
                            </a:solidFill>
                            <a:latin typeface="Cambria Math" panose="02040503050406030204" pitchFamily="18" charset="0"/>
                            <a:sym typeface="Helvetica Light"/>
                          </a:rPr>
                          <m:t>𝐵</m:t>
                        </m:r>
                      </m:sup>
                    </m:sSubSup>
                    <m:r>
                      <a:rPr lang="en-US" sz="2000" i="1">
                        <a:solidFill>
                          <a:schemeClr val="tx1">
                            <a:lumMod val="50000"/>
                            <a:lumOff val="50000"/>
                          </a:schemeClr>
                        </a:solidFill>
                        <a:latin typeface="Cambria Math" panose="02040503050406030204" pitchFamily="18" charset="0"/>
                        <a:sym typeface="Helvetica Light"/>
                      </a:rPr>
                      <m:t>:</m:t>
                    </m:r>
                  </m:oMath>
                </a14:m>
                <a:r>
                  <a:rPr lang="en-US" sz="2000" i="1" dirty="0">
                    <a:solidFill>
                      <a:schemeClr val="tx1">
                        <a:lumMod val="50000"/>
                        <a:lumOff val="50000"/>
                      </a:schemeClr>
                    </a:solidFill>
                    <a:latin typeface="Cambria Math" panose="02040503050406030204" pitchFamily="18" charset="0"/>
                    <a:sym typeface="Helvetica Light"/>
                  </a:rPr>
                  <a:t> storage state at t</a:t>
                </a:r>
              </a:p>
            </p:txBody>
          </p:sp>
        </mc:Choice>
        <mc:Fallback xmlns="">
          <p:sp>
            <p:nvSpPr>
              <p:cNvPr id="29" name="TextBox 28"/>
              <p:cNvSpPr txBox="1">
                <a:spLocks noRot="1" noChangeAspect="1" noMove="1" noResize="1" noEditPoints="1" noAdjustHandles="1" noChangeArrowheads="1" noChangeShapeType="1" noTextEdit="1"/>
              </p:cNvSpPr>
              <p:nvPr/>
            </p:nvSpPr>
            <p:spPr>
              <a:xfrm>
                <a:off x="8542698" y="850681"/>
                <a:ext cx="3886200" cy="623825"/>
              </a:xfrm>
              <a:prstGeom prst="rect">
                <a:avLst/>
              </a:prstGeom>
              <a:blipFill>
                <a:blip r:embed="rId10"/>
                <a:stretch>
                  <a:fillRect l="-3762" t="-11765" b="-2451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p:cNvSpPr/>
              <p:nvPr/>
            </p:nvSpPr>
            <p:spPr>
              <a:xfrm>
                <a:off x="8458200" y="1554975"/>
                <a:ext cx="2615973" cy="947695"/>
              </a:xfrm>
              <a:prstGeom prst="rect">
                <a:avLst/>
              </a:prstGeom>
            </p:spPr>
            <p:txBody>
              <a:bodyPr wrap="none">
                <a:spAutoFit/>
              </a:bodyPr>
              <a:lstStyle/>
              <a:p>
                <a:pPr marL="91440" indent="-137160" defTabSz="584200" hangingPunct="0">
                  <a:buFont typeface="Arial" panose="020B0604020202020204" pitchFamily="34" charset="0"/>
                  <a:buChar char="•"/>
                </a:pPr>
                <a14:m>
                  <m:oMath xmlns:m="http://schemas.openxmlformats.org/officeDocument/2006/math">
                    <m:sSub>
                      <m:sSubPr>
                        <m:ctrlPr>
                          <a:rPr lang="en-US" i="1" smtClean="0">
                            <a:solidFill>
                              <a:schemeClr val="tx1">
                                <a:lumMod val="50000"/>
                                <a:lumOff val="50000"/>
                              </a:schemeClr>
                            </a:solidFill>
                            <a:latin typeface="Cambria Math" panose="02040503050406030204" pitchFamily="18" charset="0"/>
                            <a:sym typeface="Helvetica Light"/>
                          </a:rPr>
                        </m:ctrlPr>
                      </m:sSubPr>
                      <m:e>
                        <m:r>
                          <a:rPr lang="en-US" i="1">
                            <a:solidFill>
                              <a:schemeClr val="tx1">
                                <a:lumMod val="50000"/>
                                <a:lumOff val="50000"/>
                              </a:schemeClr>
                            </a:solidFill>
                            <a:latin typeface="Cambria Math" panose="02040503050406030204" pitchFamily="18" charset="0"/>
                            <a:sym typeface="Helvetica Light"/>
                          </a:rPr>
                          <m:t>𝑎</m:t>
                        </m:r>
                      </m:e>
                      <m:sub>
                        <m:r>
                          <a:rPr lang="en-US" i="1">
                            <a:solidFill>
                              <a:schemeClr val="tx1">
                                <a:lumMod val="50000"/>
                                <a:lumOff val="50000"/>
                              </a:schemeClr>
                            </a:solidFill>
                            <a:latin typeface="Cambria Math" panose="02040503050406030204" pitchFamily="18" charset="0"/>
                            <a:sym typeface="Helvetica Light"/>
                          </a:rPr>
                          <m:t>𝑡</m:t>
                        </m:r>
                      </m:sub>
                    </m:sSub>
                    <m:r>
                      <a:rPr lang="en-US" i="1">
                        <a:solidFill>
                          <a:schemeClr val="tx1">
                            <a:lumMod val="50000"/>
                            <a:lumOff val="50000"/>
                          </a:schemeClr>
                        </a:solidFill>
                        <a:latin typeface="Cambria Math" panose="02040503050406030204" pitchFamily="18" charset="0"/>
                        <a:sym typeface="Helvetica Light"/>
                      </a:rPr>
                      <m:t>:</m:t>
                    </m:r>
                  </m:oMath>
                </a14:m>
                <a:r>
                  <a:rPr lang="en-US" i="1" dirty="0">
                    <a:solidFill>
                      <a:schemeClr val="tx1">
                        <a:lumMod val="50000"/>
                        <a:lumOff val="50000"/>
                      </a:schemeClr>
                    </a:solidFill>
                    <a:latin typeface="Cambria Math" panose="02040503050406030204" pitchFamily="18" charset="0"/>
                    <a:sym typeface="Helvetica Light"/>
                  </a:rPr>
                  <a:t> orders submitted</a:t>
                </a:r>
                <a:endParaRPr lang="en-US" i="1" dirty="0">
                  <a:solidFill>
                    <a:schemeClr val="bg2">
                      <a:lumMod val="50000"/>
                    </a:schemeClr>
                  </a:solidFill>
                  <a:latin typeface="Cambria Math" panose="02040503050406030204" pitchFamily="18" charset="0"/>
                  <a:sym typeface="Helvetica Light"/>
                </a:endParaRPr>
              </a:p>
              <a:p>
                <a:pPr marL="91440" indent="-137160" defTabSz="584200" hangingPunct="0">
                  <a:buFont typeface="Arial" panose="020B0604020202020204" pitchFamily="34" charset="0"/>
                  <a:buChar char="•"/>
                </a:pPr>
                <a14:m>
                  <m:oMath xmlns:m="http://schemas.openxmlformats.org/officeDocument/2006/math">
                    <m:sSub>
                      <m:sSubPr>
                        <m:ctrlPr>
                          <a:rPr lang="en-US" i="1" smtClean="0">
                            <a:solidFill>
                              <a:schemeClr val="bg2">
                                <a:lumMod val="50000"/>
                              </a:schemeClr>
                            </a:solidFill>
                            <a:latin typeface="Cambria Math" panose="02040503050406030204" pitchFamily="18" charset="0"/>
                            <a:sym typeface="Helvetica Light"/>
                          </a:rPr>
                        </m:ctrlPr>
                      </m:sSubPr>
                      <m:e>
                        <m:r>
                          <m:rPr>
                            <m:sty m:val="p"/>
                          </m:rPr>
                          <a:rPr lang="el-GR">
                            <a:solidFill>
                              <a:schemeClr val="bg2">
                                <a:lumMod val="50000"/>
                              </a:schemeClr>
                            </a:solidFill>
                            <a:latin typeface="Cambria Math" panose="02040503050406030204" pitchFamily="18" charset="0"/>
                            <a:sym typeface="Helvetica Light"/>
                          </a:rPr>
                          <m:t>Δ</m:t>
                        </m:r>
                        <m:r>
                          <a:rPr lang="en-US" i="1">
                            <a:solidFill>
                              <a:schemeClr val="bg2">
                                <a:lumMod val="50000"/>
                              </a:schemeClr>
                            </a:solidFill>
                            <a:latin typeface="Cambria Math" panose="02040503050406030204" pitchFamily="18" charset="0"/>
                            <a:sym typeface="Helvetica Light"/>
                          </a:rPr>
                          <m:t>𝑃</m:t>
                        </m:r>
                      </m:e>
                      <m:sub>
                        <m:r>
                          <a:rPr lang="en-US" i="1">
                            <a:solidFill>
                              <a:schemeClr val="bg2">
                                <a:lumMod val="50000"/>
                              </a:schemeClr>
                            </a:solidFill>
                            <a:latin typeface="Cambria Math" panose="02040503050406030204" pitchFamily="18" charset="0"/>
                            <a:sym typeface="Helvetica Light"/>
                          </a:rPr>
                          <m:t>𝑖</m:t>
                        </m:r>
                        <m:r>
                          <a:rPr lang="en-US" i="1">
                            <a:solidFill>
                              <a:schemeClr val="bg2">
                                <a:lumMod val="50000"/>
                              </a:schemeClr>
                            </a:solidFill>
                            <a:latin typeface="Cambria Math" panose="02040503050406030204" pitchFamily="18" charset="0"/>
                            <a:sym typeface="Helvetica Light"/>
                          </a:rPr>
                          <m:t>,</m:t>
                        </m:r>
                        <m:r>
                          <a:rPr lang="el-GR" i="1">
                            <a:solidFill>
                              <a:schemeClr val="bg2">
                                <a:lumMod val="50000"/>
                              </a:schemeClr>
                            </a:solidFill>
                            <a:latin typeface="Cambria Math" panose="02040503050406030204" pitchFamily="18" charset="0"/>
                            <a:sym typeface="Helvetica Light"/>
                          </a:rPr>
                          <m:t>𝜏</m:t>
                        </m:r>
                      </m:sub>
                    </m:sSub>
                  </m:oMath>
                </a14:m>
                <a:r>
                  <a:rPr lang="en-US" i="1" dirty="0">
                    <a:solidFill>
                      <a:schemeClr val="tx1">
                        <a:lumMod val="50000"/>
                        <a:lumOff val="50000"/>
                      </a:schemeClr>
                    </a:solidFill>
                    <a:latin typeface="Cambria Math" panose="02040503050406030204" pitchFamily="18" charset="0"/>
                    <a:sym typeface="Helvetica Light"/>
                  </a:rPr>
                  <a:t>: charge/discharge</a:t>
                </a:r>
              </a:p>
              <a:p>
                <a:pPr marL="91440" indent="-137160" defTabSz="584200" hangingPunct="0">
                  <a:buFont typeface="Arial" panose="020B0604020202020204" pitchFamily="34" charset="0"/>
                  <a:buChar char="•"/>
                </a:pPr>
                <a14:m>
                  <m:oMath xmlns:m="http://schemas.openxmlformats.org/officeDocument/2006/math">
                    <m:sSub>
                      <m:sSubPr>
                        <m:ctrlPr>
                          <a:rPr lang="en-US" i="1" smtClean="0">
                            <a:solidFill>
                              <a:schemeClr val="bg2">
                                <a:lumMod val="50000"/>
                              </a:schemeClr>
                            </a:solidFill>
                            <a:latin typeface="Cambria Math" panose="02040503050406030204" pitchFamily="18" charset="0"/>
                            <a:sym typeface="Helvetica Light"/>
                          </a:rPr>
                        </m:ctrlPr>
                      </m:sSubPr>
                      <m:e>
                        <m:r>
                          <a:rPr lang="en-US" i="1">
                            <a:solidFill>
                              <a:schemeClr val="bg2">
                                <a:lumMod val="50000"/>
                              </a:schemeClr>
                            </a:solidFill>
                            <a:latin typeface="Cambria Math" panose="02040503050406030204" pitchFamily="18" charset="0"/>
                            <a:sym typeface="Helvetica Light"/>
                          </a:rPr>
                          <m:t>𝑟</m:t>
                        </m:r>
                      </m:e>
                      <m:sub>
                        <m:r>
                          <a:rPr lang="en-US" i="1">
                            <a:solidFill>
                              <a:schemeClr val="bg2">
                                <a:lumMod val="50000"/>
                              </a:schemeClr>
                            </a:solidFill>
                            <a:latin typeface="Cambria Math" panose="02040503050406030204" pitchFamily="18" charset="0"/>
                            <a:sym typeface="Helvetica Light"/>
                          </a:rPr>
                          <m:t>𝑖</m:t>
                        </m:r>
                        <m:r>
                          <a:rPr lang="en-US" i="1">
                            <a:solidFill>
                              <a:schemeClr val="bg2">
                                <a:lumMod val="50000"/>
                              </a:schemeClr>
                            </a:solidFill>
                            <a:latin typeface="Cambria Math" panose="02040503050406030204" pitchFamily="18" charset="0"/>
                            <a:sym typeface="Helvetica Light"/>
                          </a:rPr>
                          <m:t>,</m:t>
                        </m:r>
                        <m:r>
                          <a:rPr lang="en-US" i="1">
                            <a:solidFill>
                              <a:schemeClr val="bg2">
                                <a:lumMod val="50000"/>
                              </a:schemeClr>
                            </a:solidFill>
                            <a:latin typeface="Cambria Math" panose="02040503050406030204" pitchFamily="18" charset="0"/>
                            <a:sym typeface="Helvetica Light"/>
                          </a:rPr>
                          <m:t>𝑡</m:t>
                        </m:r>
                      </m:sub>
                    </m:sSub>
                    <m:r>
                      <a:rPr lang="en-US" b="0" i="1" smtClean="0">
                        <a:solidFill>
                          <a:schemeClr val="bg2">
                            <a:lumMod val="50000"/>
                          </a:schemeClr>
                        </a:solidFill>
                        <a:latin typeface="Cambria Math" panose="02040503050406030204" pitchFamily="18" charset="0"/>
                        <a:sym typeface="Helvetica Light"/>
                      </a:rPr>
                      <m:t>: </m:t>
                    </m:r>
                    <m:r>
                      <a:rPr lang="en-US" i="1">
                        <a:solidFill>
                          <a:schemeClr val="bg2">
                            <a:lumMod val="50000"/>
                          </a:schemeClr>
                        </a:solidFill>
                        <a:latin typeface="Cambria Math" panose="02040503050406030204" pitchFamily="18" charset="0"/>
                        <a:sym typeface="Helvetica Light"/>
                      </a:rPr>
                      <m:t>𝑅𝑒𝑣𝑒𝑛𝑢𝑒𝑠</m:t>
                    </m:r>
                  </m:oMath>
                </a14:m>
                <a:endParaRPr lang="en-US" dirty="0">
                  <a:solidFill>
                    <a:schemeClr val="bg2">
                      <a:lumMod val="50000"/>
                    </a:schemeClr>
                  </a:solidFill>
                  <a:sym typeface="Helvetica Light"/>
                </a:endParaRPr>
              </a:p>
            </p:txBody>
          </p:sp>
        </mc:Choice>
        <mc:Fallback xmlns="">
          <p:sp>
            <p:nvSpPr>
              <p:cNvPr id="33" name="Rectangle 32"/>
              <p:cNvSpPr>
                <a:spLocks noRot="1" noChangeAspect="1" noMove="1" noResize="1" noEditPoints="1" noAdjustHandles="1" noChangeArrowheads="1" noChangeShapeType="1" noTextEdit="1"/>
              </p:cNvSpPr>
              <p:nvPr/>
            </p:nvSpPr>
            <p:spPr>
              <a:xfrm>
                <a:off x="8458200" y="1554975"/>
                <a:ext cx="2615973" cy="947695"/>
              </a:xfrm>
              <a:prstGeom prst="rect">
                <a:avLst/>
              </a:prstGeom>
              <a:blipFill>
                <a:blip r:embed="rId8"/>
                <a:stretch>
                  <a:fillRect l="-1632" t="-3846" r="-1865" b="-5769"/>
                </a:stretch>
              </a:blipFill>
            </p:spPr>
            <p:txBody>
              <a:bodyPr/>
              <a:lstStyle/>
              <a:p>
                <a:r>
                  <a:rPr lang="en-US">
                    <a:noFill/>
                  </a:rPr>
                  <a:t> </a:t>
                </a:r>
              </a:p>
            </p:txBody>
          </p:sp>
        </mc:Fallback>
      </mc:AlternateContent>
    </p:spTree>
    <p:extLst>
      <p:ext uri="{BB962C8B-B14F-4D97-AF65-F5344CB8AC3E}">
        <p14:creationId xmlns:p14="http://schemas.microsoft.com/office/powerpoint/2010/main" val="3534603366"/>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1" y="-24798"/>
            <a:ext cx="7804547" cy="892760"/>
          </a:xfrm>
        </p:spPr>
        <p:txBody>
          <a:bodyPr/>
          <a:lstStyle/>
          <a:p>
            <a:r>
              <a:rPr lang="en-US" dirty="0"/>
              <a:t>High-level actions</a:t>
            </a:r>
          </a:p>
        </p:txBody>
      </p:sp>
      <p:sp>
        <p:nvSpPr>
          <p:cNvPr id="4" name="Slide Number Placeholder 3"/>
          <p:cNvSpPr>
            <a:spLocks noGrp="1"/>
          </p:cNvSpPr>
          <p:nvPr>
            <p:ph type="sldNum" sz="quarter" idx="2"/>
          </p:nvPr>
        </p:nvSpPr>
        <p:spPr/>
        <p:txBody>
          <a:bodyPr/>
          <a:lstStyle/>
          <a:p>
            <a:fld id="{86CB4B4D-7CA3-9044-876B-883B54F8677D}" type="slidenum">
              <a:rPr lang="en-US" smtClean="0"/>
              <a:t>12</a:t>
            </a:fld>
            <a:endParaRPr lang="en-US"/>
          </a:p>
        </p:txBody>
      </p:sp>
      <p:sp>
        <p:nvSpPr>
          <p:cNvPr id="5" name="TextBox 4"/>
          <p:cNvSpPr txBox="1"/>
          <p:nvPr/>
        </p:nvSpPr>
        <p:spPr>
          <a:xfrm>
            <a:off x="1912620" y="1329305"/>
            <a:ext cx="3657600" cy="50577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indent="-342900" defTabSz="584200" hangingPunct="0">
              <a:spcAft>
                <a:spcPts val="15000"/>
              </a:spcAft>
              <a:buFont typeface="Arial" panose="020B0604020202020204" pitchFamily="34" charset="0"/>
              <a:buChar char="•"/>
            </a:pPr>
            <a:r>
              <a:rPr lang="en-US" sz="2400" dirty="0">
                <a:solidFill>
                  <a:srgbClr val="000000"/>
                </a:solidFill>
                <a:latin typeface="Helvetica Light"/>
                <a:ea typeface="Helvetica Light"/>
                <a:cs typeface="Helvetica Light"/>
                <a:sym typeface="Helvetica Light"/>
              </a:rPr>
              <a:t>Trade:</a:t>
            </a:r>
          </a:p>
          <a:p>
            <a:pPr marL="342900" indent="-342900" defTabSz="584200" hangingPunct="0">
              <a:buFont typeface="Arial" panose="020B0604020202020204" pitchFamily="34" charset="0"/>
              <a:buChar char="•"/>
            </a:pPr>
            <a:r>
              <a:rPr lang="en-US" sz="2400" dirty="0">
                <a:solidFill>
                  <a:srgbClr val="000000"/>
                </a:solidFill>
                <a:latin typeface="Helvetica Light"/>
                <a:ea typeface="Helvetica Light"/>
                <a:cs typeface="Helvetica Light"/>
                <a:sym typeface="Helvetica Light"/>
              </a:rPr>
              <a:t>Idle:</a:t>
            </a:r>
          </a:p>
          <a:p>
            <a:pPr defTabSz="584200" hangingPunct="0">
              <a:spcAft>
                <a:spcPts val="15000"/>
              </a:spcAft>
            </a:pPr>
            <a:endParaRPr lang="en-US" sz="2400" dirty="0">
              <a:solidFill>
                <a:srgbClr val="000000"/>
              </a:solidFill>
              <a:latin typeface="Helvetica Light"/>
              <a:ea typeface="Helvetica Light"/>
              <a:cs typeface="Helvetica Light"/>
              <a:sym typeface="Helvetica Light"/>
            </a:endParaRPr>
          </a:p>
        </p:txBody>
      </p:sp>
      <mc:AlternateContent xmlns:mc="http://schemas.openxmlformats.org/markup-compatibility/2006" xmlns:a14="http://schemas.microsoft.com/office/drawing/2010/main">
        <mc:Choice Requires="a14">
          <p:sp>
            <p:nvSpPr>
              <p:cNvPr id="6" name="TextBox 5"/>
              <p:cNvSpPr txBox="1"/>
              <p:nvPr/>
            </p:nvSpPr>
            <p:spPr>
              <a:xfrm>
                <a:off x="2004060" y="1875014"/>
                <a:ext cx="3787140" cy="9044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14:m>
                  <m:oMathPara xmlns:m="http://schemas.openxmlformats.org/officeDocument/2006/math">
                    <m:oMathParaPr>
                      <m:jc m:val="centerGroup"/>
                    </m:oMathParaPr>
                    <m:oMath xmlns:m="http://schemas.openxmlformats.org/officeDocument/2006/math">
                      <m:func>
                        <m:funcPr>
                          <m:ctrlPr>
                            <a:rPr lang="en-US" sz="2000" i="1">
                              <a:solidFill>
                                <a:srgbClr val="000000"/>
                              </a:solidFill>
                              <a:latin typeface="Cambria Math" panose="02040503050406030204" pitchFamily="18" charset="0"/>
                              <a:ea typeface="Helvetica Light"/>
                              <a:cs typeface="Helvetica Light"/>
                              <a:sym typeface="Helvetica Light"/>
                            </a:rPr>
                          </m:ctrlPr>
                        </m:funcPr>
                        <m:fName>
                          <m:limLow>
                            <m:limLowPr>
                              <m:ctrlPr>
                                <a:rPr lang="en-US" sz="2000" i="1">
                                  <a:solidFill>
                                    <a:srgbClr val="000000"/>
                                  </a:solidFill>
                                  <a:latin typeface="Cambria Math" panose="02040503050406030204" pitchFamily="18" charset="0"/>
                                  <a:ea typeface="Helvetica Light"/>
                                  <a:cs typeface="Helvetica Light"/>
                                  <a:sym typeface="Helvetica Light"/>
                                </a:rPr>
                              </m:ctrlPr>
                            </m:limLowPr>
                            <m:e>
                              <m:r>
                                <m:rPr>
                                  <m:sty m:val="p"/>
                                </m:rPr>
                                <a:rPr lang="en-US" sz="2000">
                                  <a:solidFill>
                                    <a:srgbClr val="000000"/>
                                  </a:solidFill>
                                  <a:latin typeface="Cambria Math" panose="02040503050406030204" pitchFamily="18" charset="0"/>
                                  <a:ea typeface="Helvetica Light"/>
                                  <a:cs typeface="Helvetica Light"/>
                                  <a:sym typeface="Helvetica Light"/>
                                </a:rPr>
                                <m:t>max</m:t>
                              </m:r>
                            </m:e>
                            <m:lim>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𝑡</m:t>
                                  </m:r>
                                </m:sub>
                              </m:sSub>
                              <m:sSup>
                                <m:sSupPr>
                                  <m:ctrlPr>
                                    <a:rPr lang="en-US" sz="2000" i="1">
                                      <a:solidFill>
                                        <a:srgbClr val="000000"/>
                                      </a:solidFill>
                                      <a:latin typeface="Cambria Math" panose="02040503050406030204" pitchFamily="18" charset="0"/>
                                      <a:sym typeface="Helvetica Light"/>
                                    </a:rPr>
                                  </m:ctrlPr>
                                </m:sSupPr>
                                <m:e>
                                  <m:r>
                                    <a:rPr lang="en-US" sz="2000" i="1">
                                      <a:solidFill>
                                        <a:srgbClr val="000000"/>
                                      </a:solidFill>
                                      <a:latin typeface="Cambria Math" panose="02040503050406030204" pitchFamily="18" charset="0"/>
                                      <a:ea typeface="Cambria Math" panose="02040503050406030204" pitchFamily="18" charset="0"/>
                                      <a:sym typeface="Helvetica Light"/>
                                    </a:rPr>
                                    <m:t>∈</m:t>
                                  </m:r>
                                  <m:r>
                                    <a:rPr lang="en-US" sz="2000" i="1">
                                      <a:solidFill>
                                        <a:srgbClr val="000000"/>
                                      </a:solidFill>
                                      <a:latin typeface="Cambria Math" panose="02040503050406030204" pitchFamily="18" charset="0"/>
                                      <a:sym typeface="Helvetica Light"/>
                                    </a:rPr>
                                    <m:t>[0,1]</m:t>
                                  </m:r>
                                </m:e>
                                <m:sup>
                                  <m:r>
                                    <a:rPr lang="en-US" sz="2000" i="1">
                                      <a:solidFill>
                                        <a:srgbClr val="000000"/>
                                      </a:solidFill>
                                      <a:latin typeface="Cambria Math" panose="02040503050406030204" pitchFamily="18" charset="0"/>
                                      <a:sym typeface="Helvetica Light"/>
                                    </a:rPr>
                                    <m:t>|</m:t>
                                  </m:r>
                                  <m:sSub>
                                    <m:sSubPr>
                                      <m:ctrlPr>
                                        <a:rPr lang="en-US" sz="2000" i="1">
                                          <a:solidFill>
                                            <a:srgbClr val="000000"/>
                                          </a:solidFill>
                                          <a:latin typeface="Cambria Math" panose="02040503050406030204" pitchFamily="18" charset="0"/>
                                          <a:sym typeface="Helvetica Light"/>
                                        </a:rPr>
                                      </m:ctrlPr>
                                    </m:sSubPr>
                                    <m:e>
                                      <m:r>
                                        <a:rPr lang="en-US" sz="2000" i="1">
                                          <a:solidFill>
                                            <a:srgbClr val="000000"/>
                                          </a:solidFill>
                                          <a:latin typeface="Cambria Math" panose="02040503050406030204" pitchFamily="18" charset="0"/>
                                          <a:sym typeface="Helvetica Light"/>
                                        </a:rPr>
                                        <m:t>𝑁</m:t>
                                      </m:r>
                                    </m:e>
                                    <m:sub>
                                      <m:r>
                                        <a:rPr lang="en-US" sz="2000" i="1">
                                          <a:solidFill>
                                            <a:srgbClr val="000000"/>
                                          </a:solidFill>
                                          <a:latin typeface="Cambria Math" panose="02040503050406030204" pitchFamily="18" charset="0"/>
                                          <a:sym typeface="Helvetica Light"/>
                                        </a:rPr>
                                        <m:t>𝑡</m:t>
                                      </m:r>
                                    </m:sub>
                                  </m:sSub>
                                  <m:r>
                                    <a:rPr lang="en-US" sz="2000" i="1">
                                      <a:solidFill>
                                        <a:srgbClr val="000000"/>
                                      </a:solidFill>
                                      <a:latin typeface="Cambria Math" panose="02040503050406030204" pitchFamily="18" charset="0"/>
                                      <a:sym typeface="Helvetica Light"/>
                                    </a:rPr>
                                    <m:t>|</m:t>
                                  </m:r>
                                </m:sup>
                              </m:sSup>
                              <m:r>
                                <m:rPr>
                                  <m:nor/>
                                </m:rPr>
                                <a:rPr lang="en-US" sz="2000" dirty="0"/>
                                <m:t> </m:t>
                              </m:r>
                            </m:lim>
                          </m:limLow>
                        </m:fName>
                        <m:e>
                          <m:r>
                            <a:rPr lang="en-US" sz="2000" i="1">
                              <a:solidFill>
                                <a:srgbClr val="000000"/>
                              </a:solidFill>
                              <a:latin typeface="Cambria Math" panose="02040503050406030204" pitchFamily="18" charset="0"/>
                              <a:ea typeface="Helvetica Light"/>
                              <a:cs typeface="Helvetica Light"/>
                              <a:sym typeface="Helvetica Light"/>
                            </a:rPr>
                            <m:t>𝑅𝑒𝑣𝑒𝑛𝑢𝑒𝑠</m:t>
                          </m:r>
                        </m:e>
                      </m:func>
                    </m:oMath>
                  </m:oMathPara>
                </a14:m>
                <a:endParaRPr lang="en-US" sz="2000" dirty="0">
                  <a:solidFill>
                    <a:srgbClr val="000000"/>
                  </a:solidFill>
                  <a:latin typeface="Helvetica Light"/>
                  <a:ea typeface="Helvetica Light"/>
                  <a:cs typeface="Helvetica Light"/>
                  <a:sym typeface="Helvetica Light"/>
                </a:endParaRPr>
              </a:p>
              <a:p>
                <a:pPr defTabSz="584200" hangingPunct="0"/>
                <a:r>
                  <a:rPr lang="en-US" sz="1600" i="1" dirty="0" err="1">
                    <a:solidFill>
                      <a:srgbClr val="000000"/>
                    </a:solidFill>
                    <a:latin typeface="Helvetica Light"/>
                    <a:ea typeface="Helvetica Light"/>
                    <a:cs typeface="Helvetica Light"/>
                    <a:sym typeface="Helvetica Light"/>
                  </a:rPr>
                  <a:t>s.t.</a:t>
                </a:r>
                <a:r>
                  <a:rPr lang="en-US" sz="1600" i="1" dirty="0">
                    <a:solidFill>
                      <a:srgbClr val="000000"/>
                    </a:solidFill>
                    <a:latin typeface="Helvetica Light"/>
                    <a:ea typeface="Helvetica Light"/>
                    <a:cs typeface="Helvetica Light"/>
                    <a:sym typeface="Helvetica Light"/>
                  </a:rPr>
                  <a:t> </a:t>
                </a:r>
                <a14:m>
                  <m:oMath xmlns:m="http://schemas.openxmlformats.org/officeDocument/2006/math">
                    <m:r>
                      <a:rPr lang="en-US" sz="2000" i="1">
                        <a:solidFill>
                          <a:srgbClr val="000000"/>
                        </a:solidFill>
                        <a:latin typeface="Cambria Math" panose="02040503050406030204" pitchFamily="18" charset="0"/>
                        <a:ea typeface="Helvetica Light"/>
                        <a:cs typeface="Helvetica Light"/>
                        <a:sym typeface="Helvetica Light"/>
                      </a:rPr>
                      <m:t>        </m:t>
                    </m:r>
                    <m:r>
                      <a:rPr lang="en-US" sz="2000" i="1">
                        <a:solidFill>
                          <a:srgbClr val="000000"/>
                        </a:solidFill>
                        <a:latin typeface="Cambria Math" panose="02040503050406030204" pitchFamily="18" charset="0"/>
                        <a:ea typeface="Helvetica Light"/>
                        <a:cs typeface="Helvetica Light"/>
                        <a:sym typeface="Helvetica Light"/>
                      </a:rPr>
                      <m:t>𝑂𝑝𝑒𝑟𝑎𝑡𝑖𝑜𝑛𝑎𝑙</m:t>
                    </m:r>
                    <m:r>
                      <a:rPr lang="en-US" sz="2000" i="1">
                        <a:solidFill>
                          <a:srgbClr val="000000"/>
                        </a:solidFill>
                        <a:latin typeface="Cambria Math" panose="02040503050406030204" pitchFamily="18" charset="0"/>
                        <a:ea typeface="Helvetica Light"/>
                        <a:cs typeface="Helvetica Light"/>
                        <a:sym typeface="Helvetica Light"/>
                      </a:rPr>
                      <m:t> </m:t>
                    </m:r>
                    <m:r>
                      <a:rPr lang="en-US" sz="2000" i="1">
                        <a:solidFill>
                          <a:srgbClr val="000000"/>
                        </a:solidFill>
                        <a:latin typeface="Cambria Math" panose="02040503050406030204" pitchFamily="18" charset="0"/>
                        <a:ea typeface="Helvetica Light"/>
                        <a:cs typeface="Helvetica Light"/>
                        <a:sym typeface="Helvetica Light"/>
                      </a:rPr>
                      <m:t>𝐶𝑜𝑛𝑠𝑡𝑟𝑎𝑖𝑛𝑡𝑠</m:t>
                    </m:r>
                  </m:oMath>
                </a14:m>
                <a:endParaRPr lang="en-US" sz="2000" dirty="0">
                  <a:solidFill>
                    <a:srgbClr val="000000"/>
                  </a:solidFill>
                  <a:latin typeface="Helvetica Light"/>
                  <a:ea typeface="Helvetica Light"/>
                  <a:cs typeface="Helvetica Light"/>
                  <a:sym typeface="Helvetica Ligh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004060" y="1875014"/>
                <a:ext cx="3787140" cy="904415"/>
              </a:xfrm>
              <a:prstGeom prst="rect">
                <a:avLst/>
              </a:prstGeom>
              <a:blipFill>
                <a:blip r:embed="rId6"/>
                <a:stretch>
                  <a:fillRect l="-1932" b="-675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232660" y="4193452"/>
                <a:ext cx="3787140" cy="4424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𝑡</m:t>
                          </m:r>
                        </m:sub>
                      </m:sSub>
                      <m:sSup>
                        <m:sSupPr>
                          <m:ctrlPr>
                            <a:rPr lang="en-US" sz="2000" i="1">
                              <a:solidFill>
                                <a:srgbClr val="000000"/>
                              </a:solidFill>
                              <a:latin typeface="Cambria Math" panose="02040503050406030204" pitchFamily="18" charset="0"/>
                              <a:sym typeface="Helvetica Light"/>
                            </a:rPr>
                          </m:ctrlPr>
                        </m:sSupPr>
                        <m:e>
                          <m:r>
                            <a:rPr lang="en-US" sz="2000" i="1">
                              <a:solidFill>
                                <a:srgbClr val="000000"/>
                              </a:solidFill>
                              <a:latin typeface="Cambria Math" panose="02040503050406030204" pitchFamily="18" charset="0"/>
                              <a:ea typeface="Cambria Math" panose="02040503050406030204" pitchFamily="18" charset="0"/>
                              <a:sym typeface="Helvetica Light"/>
                            </a:rPr>
                            <m:t>∈</m:t>
                          </m:r>
                          <m:r>
                            <a:rPr lang="en-US" sz="2000" i="1">
                              <a:solidFill>
                                <a:srgbClr val="000000"/>
                              </a:solidFill>
                              <a:latin typeface="Cambria Math" panose="02040503050406030204" pitchFamily="18" charset="0"/>
                              <a:sym typeface="Helvetica Light"/>
                            </a:rPr>
                            <m:t>{0}</m:t>
                          </m:r>
                        </m:e>
                        <m:sup>
                          <m:r>
                            <a:rPr lang="en-US" sz="2000" i="1">
                              <a:solidFill>
                                <a:srgbClr val="000000"/>
                              </a:solidFill>
                              <a:latin typeface="Cambria Math" panose="02040503050406030204" pitchFamily="18" charset="0"/>
                              <a:sym typeface="Helvetica Light"/>
                            </a:rPr>
                            <m:t>|</m:t>
                          </m:r>
                          <m:sSub>
                            <m:sSubPr>
                              <m:ctrlPr>
                                <a:rPr lang="en-US" sz="2000" i="1">
                                  <a:solidFill>
                                    <a:srgbClr val="000000"/>
                                  </a:solidFill>
                                  <a:latin typeface="Cambria Math" panose="02040503050406030204" pitchFamily="18" charset="0"/>
                                  <a:sym typeface="Helvetica Light"/>
                                </a:rPr>
                              </m:ctrlPr>
                            </m:sSubPr>
                            <m:e>
                              <m:r>
                                <a:rPr lang="en-US" sz="2000" i="1">
                                  <a:solidFill>
                                    <a:srgbClr val="000000"/>
                                  </a:solidFill>
                                  <a:latin typeface="Cambria Math" panose="02040503050406030204" pitchFamily="18" charset="0"/>
                                  <a:sym typeface="Helvetica Light"/>
                                </a:rPr>
                                <m:t>𝑁</m:t>
                              </m:r>
                            </m:e>
                            <m:sub>
                              <m:r>
                                <a:rPr lang="en-US" sz="2000" i="1">
                                  <a:solidFill>
                                    <a:srgbClr val="000000"/>
                                  </a:solidFill>
                                  <a:latin typeface="Cambria Math" panose="02040503050406030204" pitchFamily="18" charset="0"/>
                                  <a:sym typeface="Helvetica Light"/>
                                </a:rPr>
                                <m:t>𝑡</m:t>
                              </m:r>
                            </m:sub>
                          </m:sSub>
                          <m:r>
                            <a:rPr lang="en-US" sz="2000" i="1">
                              <a:solidFill>
                                <a:srgbClr val="000000"/>
                              </a:solidFill>
                              <a:latin typeface="Cambria Math" panose="02040503050406030204" pitchFamily="18" charset="0"/>
                              <a:sym typeface="Helvetica Light"/>
                            </a:rPr>
                            <m:t>|</m:t>
                          </m:r>
                        </m:sup>
                      </m:sSup>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2232660" y="4193452"/>
                <a:ext cx="3787140" cy="442429"/>
              </a:xfrm>
              <a:prstGeom prst="rect">
                <a:avLst/>
              </a:prstGeom>
              <a:blipFill>
                <a:blip r:embed="rId7"/>
                <a:stretch>
                  <a:fillRect b="-12500"/>
                </a:stretch>
              </a:blipFill>
              <a:ln w="12700" cap="flat">
                <a:noFill/>
                <a:miter lim="400000"/>
              </a:ln>
              <a:effectLst/>
            </p:spPr>
            <p:txBody>
              <a:bodyPr/>
              <a:lstStyle/>
              <a:p>
                <a:r>
                  <a:rPr lang="en-US">
                    <a:noFill/>
                  </a:rPr>
                  <a:t> </a:t>
                </a:r>
              </a:p>
            </p:txBody>
          </p:sp>
        </mc:Fallback>
      </mc:AlternateContent>
      <p:sp>
        <p:nvSpPr>
          <p:cNvPr id="8" name="TextBox 7"/>
          <p:cNvSpPr txBox="1"/>
          <p:nvPr/>
        </p:nvSpPr>
        <p:spPr>
          <a:xfrm>
            <a:off x="1905000" y="5301272"/>
            <a:ext cx="791718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hangingPunct="0"/>
            <a:r>
              <a:rPr lang="en-US" sz="2000" dirty="0">
                <a:solidFill>
                  <a:srgbClr val="000000"/>
                </a:solidFill>
                <a:latin typeface="Helvetica Light"/>
                <a:ea typeface="Helvetica Light"/>
                <a:cs typeface="Helvetica Light"/>
                <a:sym typeface="Helvetica Light"/>
              </a:rPr>
              <a:t>Goal: Identification of the </a:t>
            </a:r>
            <a:r>
              <a:rPr lang="en-US" sz="2000" u="sng" dirty="0">
                <a:solidFill>
                  <a:srgbClr val="000000"/>
                </a:solidFill>
                <a:latin typeface="Helvetica Light"/>
                <a:ea typeface="Helvetica Light"/>
                <a:cs typeface="Helvetica Light"/>
                <a:sym typeface="Helvetica Light"/>
              </a:rPr>
              <a:t>opportunity cost </a:t>
            </a:r>
            <a:r>
              <a:rPr lang="en-US" sz="2000" dirty="0">
                <a:solidFill>
                  <a:srgbClr val="000000"/>
                </a:solidFill>
                <a:latin typeface="Helvetica Light"/>
                <a:ea typeface="Helvetica Light"/>
                <a:cs typeface="Helvetica Light"/>
                <a:sym typeface="Helvetica Light"/>
              </a:rPr>
              <a:t>of waiting vs trading</a:t>
            </a:r>
            <a:endParaRPr lang="en-US" sz="3600" dirty="0">
              <a:solidFill>
                <a:srgbClr val="000000"/>
              </a:solidFill>
              <a:latin typeface="Helvetica Light"/>
              <a:ea typeface="Helvetica Light"/>
              <a:cs typeface="Helvetica Light"/>
              <a:sym typeface="Helvetica Light"/>
            </a:endParaRPr>
          </a:p>
        </p:txBody>
      </p:sp>
      <p:pic>
        <p:nvPicPr>
          <p:cNvPr id="3" name="Picture 2"/>
          <p:cNvPicPr>
            <a:picLocks noChangeAspect="1"/>
          </p:cNvPicPr>
          <p:nvPr/>
        </p:nvPicPr>
        <p:blipFill>
          <a:blip r:embed="rId8"/>
          <a:stretch>
            <a:fillRect/>
          </a:stretch>
        </p:blipFill>
        <p:spPr>
          <a:xfrm>
            <a:off x="6082427" y="762001"/>
            <a:ext cx="3718560" cy="4434815"/>
          </a:xfrm>
          <a:prstGeom prst="rect">
            <a:avLst/>
          </a:prstGeom>
        </p:spPr>
      </p:pic>
    </p:spTree>
    <p:custDataLst>
      <p:tags r:id="rId1"/>
    </p:custDataLst>
    <p:extLst>
      <p:ext uri="{BB962C8B-B14F-4D97-AF65-F5344CB8AC3E}">
        <p14:creationId xmlns:p14="http://schemas.microsoft.com/office/powerpoint/2010/main" val="21720635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representation</a:t>
            </a:r>
          </a:p>
        </p:txBody>
      </p:sp>
      <p:sp>
        <p:nvSpPr>
          <p:cNvPr id="4" name="Slide Number Placeholder 3"/>
          <p:cNvSpPr>
            <a:spLocks noGrp="1"/>
          </p:cNvSpPr>
          <p:nvPr>
            <p:ph type="sldNum" sz="quarter" idx="2"/>
          </p:nvPr>
        </p:nvSpPr>
        <p:spPr/>
        <p:txBody>
          <a:bodyPr/>
          <a:lstStyle/>
          <a:p>
            <a:fld id="{86CB4B4D-7CA3-9044-876B-883B54F8677D}" type="slidenum">
              <a:rPr lang="en-US" smtClean="0"/>
              <a:t>13</a:t>
            </a:fld>
            <a:endParaRPr lang="en-US" dirty="0"/>
          </a:p>
        </p:txBody>
      </p:sp>
      <p:grpSp>
        <p:nvGrpSpPr>
          <p:cNvPr id="7" name="Group 6"/>
          <p:cNvGrpSpPr/>
          <p:nvPr/>
        </p:nvGrpSpPr>
        <p:grpSpPr>
          <a:xfrm>
            <a:off x="3048000" y="813312"/>
            <a:ext cx="5943600" cy="5745281"/>
            <a:chOff x="1905000" y="939082"/>
            <a:chExt cx="5486400" cy="548640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0" y="3682282"/>
              <a:ext cx="5486400" cy="27432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5000" y="939082"/>
              <a:ext cx="5486400" cy="2743200"/>
            </a:xfrm>
            <a:prstGeom prst="rect">
              <a:avLst/>
            </a:prstGeom>
          </p:spPr>
        </p:pic>
      </p:grpSp>
    </p:spTree>
    <p:extLst>
      <p:ext uri="{BB962C8B-B14F-4D97-AF65-F5344CB8AC3E}">
        <p14:creationId xmlns:p14="http://schemas.microsoft.com/office/powerpoint/2010/main" val="417412812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representation</a:t>
            </a:r>
          </a:p>
        </p:txBody>
      </p:sp>
      <p:sp>
        <p:nvSpPr>
          <p:cNvPr id="4" name="Slide Number Placeholder 3"/>
          <p:cNvSpPr>
            <a:spLocks noGrp="1"/>
          </p:cNvSpPr>
          <p:nvPr>
            <p:ph type="sldNum" sz="quarter" idx="2"/>
          </p:nvPr>
        </p:nvSpPr>
        <p:spPr/>
        <p:txBody>
          <a:bodyPr/>
          <a:lstStyle/>
          <a:p>
            <a:fld id="{86CB4B4D-7CA3-9044-876B-883B54F8677D}" type="slidenum">
              <a:rPr lang="en-US" smtClean="0"/>
              <a:t>14</a:t>
            </a:fld>
            <a:endParaRPr lang="en-US"/>
          </a:p>
        </p:txBody>
      </p:sp>
      <p:grpSp>
        <p:nvGrpSpPr>
          <p:cNvPr id="9" name="Group 8"/>
          <p:cNvGrpSpPr/>
          <p:nvPr/>
        </p:nvGrpSpPr>
        <p:grpSpPr>
          <a:xfrm>
            <a:off x="3070860" y="813311"/>
            <a:ext cx="5844540" cy="5745282"/>
            <a:chOff x="1449288" y="990600"/>
            <a:chExt cx="5486400" cy="5486400"/>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9288" y="990600"/>
              <a:ext cx="5486400" cy="274320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9288" y="3733800"/>
              <a:ext cx="5486400" cy="2743200"/>
            </a:xfrm>
            <a:prstGeom prst="rect">
              <a:avLst/>
            </a:prstGeom>
          </p:spPr>
        </p:pic>
      </p:grpSp>
    </p:spTree>
    <p:extLst>
      <p:ext uri="{BB962C8B-B14F-4D97-AF65-F5344CB8AC3E}">
        <p14:creationId xmlns:p14="http://schemas.microsoft.com/office/powerpoint/2010/main" val="122686436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MDP</a:t>
            </a:r>
          </a:p>
        </p:txBody>
      </p:sp>
      <p:sp>
        <p:nvSpPr>
          <p:cNvPr id="4" name="Slide Number Placeholder 3"/>
          <p:cNvSpPr>
            <a:spLocks noGrp="1"/>
          </p:cNvSpPr>
          <p:nvPr>
            <p:ph type="sldNum" sz="quarter" idx="2"/>
          </p:nvPr>
        </p:nvSpPr>
        <p:spPr/>
        <p:txBody>
          <a:bodyPr/>
          <a:lstStyle/>
          <a:p>
            <a:fld id="{86CB4B4D-7CA3-9044-876B-883B54F8677D}" type="slidenum">
              <a:rPr lang="en-US" smtClean="0"/>
              <a:t>15</a:t>
            </a:fld>
            <a:endParaRPr lang="en-US"/>
          </a:p>
        </p:txBody>
      </p:sp>
      <p:pic>
        <p:nvPicPr>
          <p:cNvPr id="5" name="Picture 4"/>
          <p:cNvPicPr>
            <a:picLocks noChangeAspect="1"/>
          </p:cNvPicPr>
          <p:nvPr/>
        </p:nvPicPr>
        <p:blipFill>
          <a:blip r:embed="rId3"/>
          <a:stretch>
            <a:fillRect/>
          </a:stretch>
        </p:blipFill>
        <p:spPr>
          <a:xfrm>
            <a:off x="2057401" y="939082"/>
            <a:ext cx="7559461" cy="4547318"/>
          </a:xfrm>
          <a:prstGeom prst="rect">
            <a:avLst/>
          </a:prstGeom>
        </p:spPr>
      </p:pic>
    </p:spTree>
    <p:extLst>
      <p:ext uri="{BB962C8B-B14F-4D97-AF65-F5344CB8AC3E}">
        <p14:creationId xmlns:p14="http://schemas.microsoft.com/office/powerpoint/2010/main" val="35119386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sldNum" sz="quarter" idx="2"/>
          </p:nvPr>
        </p:nvSpPr>
        <p:spPr>
          <a:xfrm>
            <a:off x="10335116" y="6387100"/>
            <a:ext cx="301365" cy="29726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sp>
        <p:nvSpPr>
          <p:cNvPr id="14" name="Title 1"/>
          <p:cNvSpPr>
            <a:spLocks noGrp="1"/>
          </p:cNvSpPr>
          <p:nvPr>
            <p:ph type="title"/>
          </p:nvPr>
        </p:nvSpPr>
        <p:spPr>
          <a:xfrm>
            <a:off x="1905001" y="46322"/>
            <a:ext cx="7804547" cy="892760"/>
          </a:xfrm>
        </p:spPr>
        <p:txBody>
          <a:bodyPr/>
          <a:lstStyle/>
          <a:p>
            <a:r>
              <a:rPr lang="en-US" dirty="0"/>
              <a:t>Solution technique</a:t>
            </a:r>
          </a:p>
        </p:txBody>
      </p:sp>
      <p:sp>
        <p:nvSpPr>
          <p:cNvPr id="5" name="TextBox 4"/>
          <p:cNvSpPr txBox="1"/>
          <p:nvPr/>
        </p:nvSpPr>
        <p:spPr>
          <a:xfrm>
            <a:off x="3581401" y="6172200"/>
            <a:ext cx="6661547"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hangingPunct="0"/>
            <a:r>
              <a:rPr lang="en-US" sz="1200" dirty="0"/>
              <a:t>“Distributed prioritized experience replay”. </a:t>
            </a:r>
            <a:r>
              <a:rPr lang="en-US" sz="1200" i="1" dirty="0" err="1"/>
              <a:t>Horgan</a:t>
            </a:r>
            <a:r>
              <a:rPr lang="en-US" sz="1200" i="1" dirty="0"/>
              <a:t> D. </a:t>
            </a:r>
            <a:r>
              <a:rPr lang="en-US" sz="1200" i="1" dirty="0" err="1"/>
              <a:t>etal</a:t>
            </a:r>
            <a:r>
              <a:rPr lang="en-US" sz="1200" i="1" dirty="0"/>
              <a:t> 2018</a:t>
            </a:r>
            <a:r>
              <a:rPr lang="en-US" sz="1200" dirty="0"/>
              <a:t>. </a:t>
            </a:r>
            <a:r>
              <a:rPr lang="en-US" sz="1200" i="1" dirty="0" err="1"/>
              <a:t>arXiv</a:t>
            </a:r>
            <a:r>
              <a:rPr lang="en-US" sz="1200" i="1" dirty="0"/>
              <a:t> preprint arXiv:1803.00933</a:t>
            </a:r>
            <a:r>
              <a:rPr lang="en-US" sz="1200" dirty="0"/>
              <a:t>.</a:t>
            </a:r>
            <a:endParaRPr lang="en-US" sz="1050" i="1" dirty="0">
              <a:solidFill>
                <a:srgbClr val="000000"/>
              </a:solidFill>
              <a:latin typeface="Helvetica Light"/>
              <a:ea typeface="Helvetica Light"/>
              <a:cs typeface="Helvetica Light"/>
              <a:sym typeface="Helvetica Light"/>
            </a:endParaRPr>
          </a:p>
        </p:txBody>
      </p:sp>
      <p:sp>
        <p:nvSpPr>
          <p:cNvPr id="17" name="TextBox 16"/>
          <p:cNvSpPr txBox="1"/>
          <p:nvPr/>
        </p:nvSpPr>
        <p:spPr>
          <a:xfrm>
            <a:off x="1847850" y="4383091"/>
            <a:ext cx="4114800"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hangingPunct="0">
              <a:spcAft>
                <a:spcPts val="600"/>
              </a:spcAft>
            </a:pPr>
            <a:r>
              <a:rPr lang="en-US" sz="1600" u="sng" dirty="0">
                <a:solidFill>
                  <a:srgbClr val="000000"/>
                </a:solidFill>
                <a:latin typeface="Helvetica Light"/>
                <a:ea typeface="Helvetica Light"/>
                <a:cs typeface="Helvetica Light"/>
                <a:sym typeface="Helvetica Light"/>
              </a:rPr>
              <a:t>Benefits:</a:t>
            </a:r>
          </a:p>
          <a:p>
            <a:pPr marL="342900" indent="-342900" defTabSz="584200" hangingPunct="0">
              <a:spcAft>
                <a:spcPts val="600"/>
              </a:spcAft>
              <a:buFont typeface="Arial" panose="020B0604020202020204" pitchFamily="34" charset="0"/>
              <a:buChar char="•"/>
            </a:pPr>
            <a:r>
              <a:rPr lang="en-US" sz="1600" dirty="0">
                <a:solidFill>
                  <a:srgbClr val="000000"/>
                </a:solidFill>
                <a:latin typeface="Helvetica Light"/>
                <a:ea typeface="Helvetica Light"/>
                <a:cs typeface="Helvetica Light"/>
                <a:sym typeface="Helvetica Light"/>
              </a:rPr>
              <a:t>Computational efficiency</a:t>
            </a:r>
          </a:p>
          <a:p>
            <a:pPr marL="342900" indent="-342900" defTabSz="584200" hangingPunct="0">
              <a:spcAft>
                <a:spcPts val="600"/>
              </a:spcAft>
              <a:buFont typeface="Arial" panose="020B0604020202020204" pitchFamily="34" charset="0"/>
              <a:buChar char="•"/>
            </a:pPr>
            <a:r>
              <a:rPr lang="en-US" sz="1600" dirty="0">
                <a:solidFill>
                  <a:srgbClr val="000000"/>
                </a:solidFill>
                <a:latin typeface="Helvetica Light"/>
                <a:ea typeface="Helvetica Light"/>
                <a:cs typeface="Helvetica Light"/>
                <a:sym typeface="Helvetica Light"/>
              </a:rPr>
              <a:t>Exploration properties</a:t>
            </a:r>
          </a:p>
          <a:p>
            <a:pPr marL="342900" indent="-342900" defTabSz="584200" hangingPunct="0">
              <a:spcAft>
                <a:spcPts val="600"/>
              </a:spcAft>
              <a:buFont typeface="Arial" panose="020B0604020202020204" pitchFamily="34" charset="0"/>
              <a:buChar char="•"/>
            </a:pPr>
            <a:r>
              <a:rPr lang="en-US" sz="1600" dirty="0">
                <a:solidFill>
                  <a:srgbClr val="000000"/>
                </a:solidFill>
                <a:latin typeface="Helvetica Light"/>
                <a:ea typeface="Helvetica Light"/>
                <a:cs typeface="Helvetica Light"/>
                <a:sym typeface="Helvetica Light"/>
              </a:rPr>
              <a:t>Data sample efficient</a:t>
            </a:r>
          </a:p>
        </p:txBody>
      </p:sp>
      <p:pic>
        <p:nvPicPr>
          <p:cNvPr id="3" name="Picture 2"/>
          <p:cNvPicPr>
            <a:picLocks noChangeAspect="1"/>
          </p:cNvPicPr>
          <p:nvPr/>
        </p:nvPicPr>
        <p:blipFill rotWithShape="1">
          <a:blip r:embed="rId3"/>
          <a:srcRect b="23714"/>
          <a:stretch/>
        </p:blipFill>
        <p:spPr>
          <a:xfrm>
            <a:off x="2106884" y="1143000"/>
            <a:ext cx="7978235" cy="3240091"/>
          </a:xfrm>
          <a:prstGeom prst="rect">
            <a:avLst/>
          </a:prstGeom>
        </p:spPr>
      </p:pic>
    </p:spTree>
    <p:extLst>
      <p:ext uri="{BB962C8B-B14F-4D97-AF65-F5344CB8AC3E}">
        <p14:creationId xmlns:p14="http://schemas.microsoft.com/office/powerpoint/2010/main" val="701969165"/>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4" name="Slide Number Placeholder 3"/>
          <p:cNvSpPr>
            <a:spLocks noGrp="1"/>
          </p:cNvSpPr>
          <p:nvPr>
            <p:ph type="sldNum" sz="quarter" idx="2"/>
          </p:nvPr>
        </p:nvSpPr>
        <p:spPr/>
        <p:txBody>
          <a:bodyPr/>
          <a:lstStyle/>
          <a:p>
            <a:fld id="{86CB4B4D-7CA3-9044-876B-883B54F8677D}" type="slidenum">
              <a:rPr lang="en-US" smtClean="0"/>
              <a:t>17</a:t>
            </a:fld>
            <a:endParaRPr lang="en-US"/>
          </a:p>
        </p:txBody>
      </p:sp>
      <mc:AlternateContent xmlns:mc="http://schemas.openxmlformats.org/markup-compatibility/2006" xmlns:a14="http://schemas.microsoft.com/office/drawing/2010/main">
        <mc:Choice Requires="a14">
          <p:sp>
            <p:nvSpPr>
              <p:cNvPr id="7" name="TextBox 6"/>
              <p:cNvSpPr txBox="1"/>
              <p:nvPr/>
            </p:nvSpPr>
            <p:spPr>
              <a:xfrm>
                <a:off x="762000" y="1539134"/>
                <a:ext cx="7772400" cy="2052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hangingPunct="0">
                  <a:spcAft>
                    <a:spcPts val="600"/>
                  </a:spcAft>
                </a:pPr>
                <a:r>
                  <a:rPr lang="en-US" sz="2000" u="sng" dirty="0">
                    <a:solidFill>
                      <a:srgbClr val="000000"/>
                    </a:solidFill>
                    <a:latin typeface="Helvetica Light"/>
                    <a:ea typeface="Helvetica Light"/>
                    <a:cs typeface="Helvetica Light"/>
                    <a:sym typeface="Helvetica Light"/>
                  </a:rPr>
                  <a:t>Benchmarks:</a:t>
                </a:r>
              </a:p>
              <a:p>
                <a:pPr marL="342900" indent="-342900" defTabSz="584200" hangingPunct="0">
                  <a:spcAft>
                    <a:spcPts val="600"/>
                  </a:spcAft>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Look-Ahead (</a:t>
                </a:r>
                <a14:m>
                  <m:oMath xmlns:m="http://schemas.openxmlformats.org/officeDocument/2006/math">
                    <m:sSup>
                      <m:sSupPr>
                        <m:ctrlPr>
                          <a:rPr lang="en-US" sz="2000" i="1" dirty="0">
                            <a:latin typeface="Cambria Math" panose="02040503050406030204" pitchFamily="18" charset="0"/>
                          </a:rPr>
                        </m:ctrlPr>
                      </m:sSupPr>
                      <m:e>
                        <m:r>
                          <a:rPr lang="el-GR" sz="2000" i="1" dirty="0">
                            <a:latin typeface="Cambria Math" panose="02040503050406030204" pitchFamily="18" charset="0"/>
                          </a:rPr>
                          <m:t>𝜋</m:t>
                        </m:r>
                      </m:e>
                      <m:sup>
                        <m:sSub>
                          <m:sSubPr>
                            <m:ctrlPr>
                              <a:rPr lang="el-GR" sz="2000" i="1" dirty="0">
                                <a:latin typeface="Cambria Math" panose="02040503050406030204" pitchFamily="18" charset="0"/>
                              </a:rPr>
                            </m:ctrlPr>
                          </m:sSubPr>
                          <m:e>
                            <m:r>
                              <a:rPr lang="en-US" sz="2000" b="0" i="1" dirty="0" smtClean="0">
                                <a:latin typeface="Cambria Math" panose="02040503050406030204" pitchFamily="18" charset="0"/>
                              </a:rPr>
                              <m:t>𝐿𝐴</m:t>
                            </m:r>
                          </m:e>
                          <m:sub>
                            <m:r>
                              <a:rPr lang="en-US" sz="2000" b="0" i="1" dirty="0" smtClean="0">
                                <a:latin typeface="Cambria Math" panose="02040503050406030204" pitchFamily="18" charset="0"/>
                              </a:rPr>
                              <m:t>1</m:t>
                            </m:r>
                          </m:sub>
                        </m:sSub>
                      </m:sup>
                    </m:sSup>
                    <m:r>
                      <a:rPr lang="en-US" sz="2000" b="0" i="1" dirty="0" smtClean="0">
                        <a:latin typeface="Cambria Math" panose="02040503050406030204" pitchFamily="18" charset="0"/>
                      </a:rPr>
                      <m:t>,</m:t>
                    </m:r>
                    <m:sSup>
                      <m:sSupPr>
                        <m:ctrlPr>
                          <a:rPr lang="en-US" sz="2000" i="1" dirty="0">
                            <a:latin typeface="Cambria Math" panose="02040503050406030204" pitchFamily="18" charset="0"/>
                          </a:rPr>
                        </m:ctrlPr>
                      </m:sSupPr>
                      <m:e>
                        <m:r>
                          <a:rPr lang="el-GR" sz="2000" i="1" dirty="0">
                            <a:latin typeface="Cambria Math" panose="02040503050406030204" pitchFamily="18" charset="0"/>
                          </a:rPr>
                          <m:t>𝜋</m:t>
                        </m:r>
                      </m:e>
                      <m:sup>
                        <m:sSub>
                          <m:sSubPr>
                            <m:ctrlPr>
                              <a:rPr lang="el-GR" sz="2000" i="1" dirty="0">
                                <a:latin typeface="Cambria Math" panose="02040503050406030204" pitchFamily="18" charset="0"/>
                              </a:rPr>
                            </m:ctrlPr>
                          </m:sSubPr>
                          <m:e>
                            <m:r>
                              <a:rPr lang="en-US" sz="2000" i="1" dirty="0">
                                <a:latin typeface="Cambria Math" panose="02040503050406030204" pitchFamily="18" charset="0"/>
                              </a:rPr>
                              <m:t>𝐿𝐴</m:t>
                            </m:r>
                          </m:e>
                          <m:sub>
                            <m:r>
                              <a:rPr lang="en-US" sz="2000" b="0" i="1" dirty="0" smtClean="0">
                                <a:latin typeface="Cambria Math" panose="02040503050406030204" pitchFamily="18" charset="0"/>
                              </a:rPr>
                              <m:t>2</m:t>
                            </m:r>
                          </m:sub>
                        </m:sSub>
                      </m:sup>
                    </m:sSup>
                  </m:oMath>
                </a14:m>
                <a:r>
                  <a:rPr lang="en-US" sz="2000" dirty="0">
                    <a:solidFill>
                      <a:srgbClr val="000000"/>
                    </a:solidFill>
                    <a:latin typeface="Helvetica Light"/>
                    <a:ea typeface="Helvetica Light"/>
                    <a:cs typeface="Helvetica Light"/>
                    <a:sym typeface="Helvetica Light"/>
                  </a:rPr>
                  <a:t>)</a:t>
                </a:r>
              </a:p>
              <a:p>
                <a:pPr marL="342900" indent="-342900" defTabSz="584200" hangingPunct="0">
                  <a:spcAft>
                    <a:spcPts val="600"/>
                  </a:spcAft>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Heuristic (</a:t>
                </a:r>
                <a14:m>
                  <m:oMath xmlns:m="http://schemas.openxmlformats.org/officeDocument/2006/math">
                    <m:sSup>
                      <m:sSupPr>
                        <m:ctrlPr>
                          <a:rPr lang="en-US" sz="2000" i="1" dirty="0">
                            <a:latin typeface="Cambria Math" panose="02040503050406030204" pitchFamily="18" charset="0"/>
                          </a:rPr>
                        </m:ctrlPr>
                      </m:sSupPr>
                      <m:e>
                        <m:r>
                          <a:rPr lang="el-GR" sz="2000" i="1" dirty="0">
                            <a:latin typeface="Cambria Math" panose="02040503050406030204" pitchFamily="18" charset="0"/>
                          </a:rPr>
                          <m:t>𝜋</m:t>
                        </m:r>
                      </m:e>
                      <m:sup>
                        <m:r>
                          <a:rPr lang="en-US" sz="2000" b="0" i="1" dirty="0" smtClean="0">
                            <a:latin typeface="Cambria Math" panose="02040503050406030204" pitchFamily="18" charset="0"/>
                          </a:rPr>
                          <m:t>𝐻𝐸</m:t>
                        </m:r>
                      </m:sup>
                    </m:sSup>
                  </m:oMath>
                </a14:m>
                <a:r>
                  <a:rPr lang="en-US" sz="2000" dirty="0">
                    <a:solidFill>
                      <a:srgbClr val="000000"/>
                    </a:solidFill>
                    <a:latin typeface="Helvetica Light"/>
                    <a:ea typeface="Helvetica Light"/>
                    <a:cs typeface="Helvetica Light"/>
                    <a:sym typeface="Helvetica Light"/>
                  </a:rPr>
                  <a:t>)</a:t>
                </a:r>
              </a:p>
              <a:p>
                <a:pPr marL="342900" indent="-342900" defTabSz="584200" hangingPunct="0">
                  <a:spcAft>
                    <a:spcPts val="600"/>
                  </a:spcAft>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Rolling-Intrinsic (</a:t>
                </a:r>
                <a14:m>
                  <m:oMath xmlns:m="http://schemas.openxmlformats.org/officeDocument/2006/math">
                    <m:sSup>
                      <m:sSupPr>
                        <m:ctrlPr>
                          <a:rPr lang="en-US" sz="2000" i="1" dirty="0">
                            <a:latin typeface="Cambria Math" panose="02040503050406030204" pitchFamily="18" charset="0"/>
                          </a:rPr>
                        </m:ctrlPr>
                      </m:sSupPr>
                      <m:e>
                        <m:r>
                          <a:rPr lang="el-GR" sz="2000" i="1" dirty="0">
                            <a:latin typeface="Cambria Math" panose="02040503050406030204" pitchFamily="18" charset="0"/>
                          </a:rPr>
                          <m:t>𝜋</m:t>
                        </m:r>
                      </m:e>
                      <m:sup>
                        <m:r>
                          <a:rPr lang="en-US" sz="2000" i="1" dirty="0">
                            <a:latin typeface="Cambria Math" panose="02040503050406030204" pitchFamily="18" charset="0"/>
                          </a:rPr>
                          <m:t>𝑅𝐼</m:t>
                        </m:r>
                      </m:sup>
                    </m:sSup>
                  </m:oMath>
                </a14:m>
                <a:r>
                  <a:rPr lang="en-US" sz="2000" dirty="0">
                    <a:solidFill>
                      <a:srgbClr val="000000"/>
                    </a:solidFill>
                    <a:latin typeface="Helvetica Light"/>
                    <a:ea typeface="Helvetica Light"/>
                    <a:cs typeface="Helvetica Light"/>
                    <a:sym typeface="Helvetica Light"/>
                  </a:rPr>
                  <a:t>,</a:t>
                </a:r>
                <a14:m>
                  <m:oMath xmlns:m="http://schemas.openxmlformats.org/officeDocument/2006/math">
                    <m:sSup>
                      <m:sSupPr>
                        <m:ctrlPr>
                          <a:rPr lang="en-US" sz="2000" i="1" dirty="0">
                            <a:latin typeface="Cambria Math" panose="02040503050406030204" pitchFamily="18" charset="0"/>
                          </a:rPr>
                        </m:ctrlPr>
                      </m:sSupPr>
                      <m:e>
                        <m:r>
                          <a:rPr lang="el-GR" sz="2000" i="1" dirty="0">
                            <a:latin typeface="Cambria Math" panose="02040503050406030204" pitchFamily="18" charset="0"/>
                          </a:rPr>
                          <m:t>𝜋</m:t>
                        </m:r>
                      </m:e>
                      <m:sup>
                        <m:sSub>
                          <m:sSubPr>
                            <m:ctrlPr>
                              <a:rPr lang="el-GR" sz="2000" i="1" dirty="0">
                                <a:latin typeface="Cambria Math" panose="02040503050406030204" pitchFamily="18" charset="0"/>
                              </a:rPr>
                            </m:ctrlPr>
                          </m:sSubPr>
                          <m:e>
                            <m:r>
                              <a:rPr lang="en-US" sz="2000" i="1" dirty="0">
                                <a:latin typeface="Cambria Math" panose="02040503050406030204" pitchFamily="18" charset="0"/>
                              </a:rPr>
                              <m:t>𝑅𝐼</m:t>
                            </m:r>
                          </m:e>
                          <m:sub>
                            <m:r>
                              <a:rPr lang="en-US" sz="2000" b="0" i="1" dirty="0" smtClean="0">
                                <a:latin typeface="Cambria Math" panose="02040503050406030204" pitchFamily="18" charset="0"/>
                              </a:rPr>
                              <m:t>𝑔</m:t>
                            </m:r>
                          </m:sub>
                        </m:sSub>
                      </m:sup>
                    </m:sSup>
                  </m:oMath>
                </a14:m>
                <a:r>
                  <a:rPr lang="en-US" sz="2000" dirty="0">
                    <a:solidFill>
                      <a:srgbClr val="000000"/>
                    </a:solidFill>
                    <a:latin typeface="Helvetica Light"/>
                    <a:ea typeface="Helvetica Light"/>
                    <a:cs typeface="Helvetica Light"/>
                    <a:sym typeface="Helvetica Light"/>
                  </a:rPr>
                  <a:t>, </a:t>
                </a:r>
                <a14:m>
                  <m:oMath xmlns:m="http://schemas.openxmlformats.org/officeDocument/2006/math">
                    <m:sSup>
                      <m:sSupPr>
                        <m:ctrlPr>
                          <a:rPr lang="en-US" sz="2000" i="1" dirty="0">
                            <a:latin typeface="Cambria Math" panose="02040503050406030204" pitchFamily="18" charset="0"/>
                          </a:rPr>
                        </m:ctrlPr>
                      </m:sSupPr>
                      <m:e>
                        <m:r>
                          <a:rPr lang="el-GR" sz="2000" i="1" dirty="0">
                            <a:latin typeface="Cambria Math" panose="02040503050406030204" pitchFamily="18" charset="0"/>
                          </a:rPr>
                          <m:t>𝜋</m:t>
                        </m:r>
                      </m:e>
                      <m:sup>
                        <m:sSub>
                          <m:sSubPr>
                            <m:ctrlPr>
                              <a:rPr lang="el-GR" sz="2000" i="1" dirty="0" smtClean="0">
                                <a:latin typeface="Cambria Math" panose="02040503050406030204" pitchFamily="18" charset="0"/>
                              </a:rPr>
                            </m:ctrlPr>
                          </m:sSubPr>
                          <m:e>
                            <m:r>
                              <a:rPr lang="en-US" sz="2000" i="1" dirty="0">
                                <a:latin typeface="Cambria Math" panose="02040503050406030204" pitchFamily="18" charset="0"/>
                              </a:rPr>
                              <m:t>𝑅𝐼</m:t>
                            </m:r>
                          </m:e>
                          <m:sub>
                            <m:r>
                              <a:rPr lang="en-US" sz="2000" b="0" i="1" dirty="0" smtClean="0">
                                <a:latin typeface="Cambria Math" panose="02040503050406030204" pitchFamily="18" charset="0"/>
                              </a:rPr>
                              <m:t>5</m:t>
                            </m:r>
                            <m:r>
                              <a:rPr lang="en-US" sz="2000" b="0" i="1" dirty="0" smtClean="0">
                                <a:latin typeface="Cambria Math" panose="02040503050406030204" pitchFamily="18" charset="0"/>
                              </a:rPr>
                              <m:t>𝑚𝑖𝑛</m:t>
                            </m:r>
                          </m:sub>
                        </m:sSub>
                      </m:sup>
                    </m:sSup>
                  </m:oMath>
                </a14:m>
                <a:r>
                  <a:rPr lang="en-US" sz="2000" dirty="0">
                    <a:solidFill>
                      <a:srgbClr val="000000"/>
                    </a:solidFill>
                    <a:latin typeface="Helvetica Light"/>
                    <a:ea typeface="Helvetica Light"/>
                    <a:cs typeface="Helvetica Light"/>
                    <a:sym typeface="Helvetica Light"/>
                  </a:rPr>
                  <a:t>)</a:t>
                </a:r>
              </a:p>
              <a:p>
                <a:pPr marL="342900" indent="-342900" defTabSz="584200" hangingPunct="0">
                  <a:spcAft>
                    <a:spcPts val="600"/>
                  </a:spcAft>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APEX-DQN (</a:t>
                </a:r>
                <a14:m>
                  <m:oMath xmlns:m="http://schemas.openxmlformats.org/officeDocument/2006/math">
                    <m:sSup>
                      <m:sSupPr>
                        <m:ctrlPr>
                          <a:rPr lang="en-US" sz="2000" i="1" dirty="0">
                            <a:latin typeface="Cambria Math" panose="02040503050406030204" pitchFamily="18" charset="0"/>
                          </a:rPr>
                        </m:ctrlPr>
                      </m:sSupPr>
                      <m:e>
                        <m:r>
                          <a:rPr lang="el-GR" sz="2000" i="1" dirty="0">
                            <a:latin typeface="Cambria Math" panose="02040503050406030204" pitchFamily="18" charset="0"/>
                          </a:rPr>
                          <m:t>𝜋</m:t>
                        </m:r>
                      </m:e>
                      <m:sup>
                        <m:r>
                          <a:rPr lang="en-US" sz="2000" b="0" i="1" dirty="0" smtClean="0">
                            <a:latin typeface="Cambria Math" panose="02040503050406030204" pitchFamily="18" charset="0"/>
                          </a:rPr>
                          <m:t>𝐴𝑃𝐸𝑋𝐷𝑄𝑁</m:t>
                        </m:r>
                      </m:sup>
                    </m:sSup>
                  </m:oMath>
                </a14:m>
                <a:r>
                  <a:rPr lang="en-US" sz="2000" dirty="0">
                    <a:solidFill>
                      <a:srgbClr val="000000"/>
                    </a:solidFill>
                    <a:latin typeface="Helvetica Light"/>
                    <a:ea typeface="Helvetica Light"/>
                    <a:cs typeface="Helvetica Light"/>
                    <a:sym typeface="Helvetica Light"/>
                  </a:rPr>
                  <a:t>)</a:t>
                </a:r>
              </a:p>
            </p:txBody>
          </p:sp>
        </mc:Choice>
        <mc:Fallback xmlns="">
          <p:sp>
            <p:nvSpPr>
              <p:cNvPr id="7" name="TextBox 6"/>
              <p:cNvSpPr txBox="1">
                <a:spLocks noRot="1" noChangeAspect="1" noMove="1" noResize="1" noEditPoints="1" noAdjustHandles="1" noChangeArrowheads="1" noChangeShapeType="1" noTextEdit="1"/>
              </p:cNvSpPr>
              <p:nvPr/>
            </p:nvSpPr>
            <p:spPr>
              <a:xfrm>
                <a:off x="762000" y="1539134"/>
                <a:ext cx="7772400" cy="2052550"/>
              </a:xfrm>
              <a:prstGeom prst="rect">
                <a:avLst/>
              </a:prstGeom>
              <a:blipFill>
                <a:blip r:embed="rId5"/>
                <a:stretch>
                  <a:fillRect l="-1333" b="-593"/>
                </a:stretch>
              </a:blipFill>
              <a:ln w="12700" cap="flat">
                <a:noFill/>
                <a:miter lim="400000"/>
              </a:ln>
              <a:effectLst/>
            </p:spPr>
            <p:txBody>
              <a:bodyPr/>
              <a:lstStyle/>
              <a:p>
                <a:r>
                  <a:rPr lang="en-US">
                    <a:noFill/>
                  </a:rPr>
                  <a:t> </a:t>
                </a:r>
              </a:p>
            </p:txBody>
          </p:sp>
        </mc:Fallback>
      </mc:AlternateContent>
      <p:sp>
        <p:nvSpPr>
          <p:cNvPr id="10" name="TextBox 9"/>
          <p:cNvSpPr txBox="1"/>
          <p:nvPr/>
        </p:nvSpPr>
        <p:spPr>
          <a:xfrm>
            <a:off x="762000" y="3903090"/>
            <a:ext cx="7772400" cy="48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hangingPunct="0">
              <a:spcAft>
                <a:spcPts val="600"/>
              </a:spcAft>
            </a:pPr>
            <a:r>
              <a:rPr lang="en-US" sz="2000" u="sng" dirty="0">
                <a:solidFill>
                  <a:srgbClr val="000000"/>
                </a:solidFill>
                <a:latin typeface="Helvetica Light"/>
                <a:ea typeface="Helvetica Light"/>
                <a:cs typeface="Helvetica Light"/>
                <a:sym typeface="Helvetica Light"/>
              </a:rPr>
              <a:t>Profitability ratio:</a:t>
            </a:r>
          </a:p>
        </p:txBody>
      </p:sp>
      <p:pic>
        <p:nvPicPr>
          <p:cNvPr id="3" name="Picture 2"/>
          <p:cNvPicPr>
            <a:picLocks noChangeAspect="1"/>
          </p:cNvPicPr>
          <p:nvPr/>
        </p:nvPicPr>
        <p:blipFill>
          <a:blip r:embed="rId6"/>
          <a:stretch>
            <a:fillRect/>
          </a:stretch>
        </p:blipFill>
        <p:spPr>
          <a:xfrm>
            <a:off x="914400" y="4648200"/>
            <a:ext cx="6038850" cy="990600"/>
          </a:xfrm>
          <a:prstGeom prst="rect">
            <a:avLst/>
          </a:prstGeom>
        </p:spPr>
      </p:pic>
    </p:spTree>
    <p:extLst>
      <p:ext uri="{BB962C8B-B14F-4D97-AF65-F5344CB8AC3E}">
        <p14:creationId xmlns:p14="http://schemas.microsoft.com/office/powerpoint/2010/main" val="102157549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p>
        </p:txBody>
      </p:sp>
      <p:sp>
        <p:nvSpPr>
          <p:cNvPr id="4" name="Slide Number Placeholder 3"/>
          <p:cNvSpPr>
            <a:spLocks noGrp="1"/>
          </p:cNvSpPr>
          <p:nvPr>
            <p:ph type="sldNum" sz="quarter" idx="2"/>
          </p:nvPr>
        </p:nvSpPr>
        <p:spPr/>
        <p:txBody>
          <a:bodyPr/>
          <a:lstStyle/>
          <a:p>
            <a:fld id="{86CB4B4D-7CA3-9044-876B-883B54F8677D}" type="slidenum">
              <a:rPr lang="en-US" smtClean="0"/>
              <a:t>18</a:t>
            </a:fld>
            <a:endParaRPr lang="en-US"/>
          </a:p>
        </p:txBody>
      </p:sp>
      <p:sp>
        <p:nvSpPr>
          <p:cNvPr id="11" name="TextBox 10"/>
          <p:cNvSpPr txBox="1"/>
          <p:nvPr/>
        </p:nvSpPr>
        <p:spPr>
          <a:xfrm>
            <a:off x="1905000" y="990601"/>
            <a:ext cx="2667000" cy="48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hangingPunct="0">
              <a:spcAft>
                <a:spcPts val="600"/>
              </a:spcAft>
            </a:pPr>
            <a:r>
              <a:rPr lang="en-US" sz="2000" u="sng" dirty="0">
                <a:solidFill>
                  <a:srgbClr val="000000"/>
                </a:solidFill>
                <a:latin typeface="Helvetica Light"/>
                <a:ea typeface="Helvetica Light"/>
                <a:cs typeface="Helvetica Light"/>
                <a:sym typeface="Helvetica Light"/>
              </a:rPr>
              <a:t>Tech. specifications:</a:t>
            </a:r>
          </a:p>
        </p:txBody>
      </p:sp>
      <p:sp>
        <p:nvSpPr>
          <p:cNvPr id="14" name="TextBox 13"/>
          <p:cNvSpPr txBox="1"/>
          <p:nvPr/>
        </p:nvSpPr>
        <p:spPr>
          <a:xfrm>
            <a:off x="6172200" y="4033137"/>
            <a:ext cx="4495800" cy="14260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hangingPunct="0">
              <a:spcAft>
                <a:spcPts val="600"/>
              </a:spcAft>
            </a:pPr>
            <a:r>
              <a:rPr lang="en-US" u="sng" dirty="0">
                <a:solidFill>
                  <a:srgbClr val="000000"/>
                </a:solidFill>
                <a:latin typeface="Helvetica Light"/>
                <a:ea typeface="Helvetica Light"/>
                <a:cs typeface="Helvetica Light"/>
                <a:sym typeface="Helvetica Light"/>
              </a:rPr>
              <a:t>Training specifications:</a:t>
            </a:r>
          </a:p>
          <a:p>
            <a:pPr marL="342900" indent="-342900" defTabSz="584200" hangingPunct="0">
              <a:spcAft>
                <a:spcPts val="600"/>
              </a:spcAft>
              <a:buFont typeface="Arial" panose="020B0604020202020204" pitchFamily="34" charset="0"/>
              <a:buChar char="•"/>
            </a:pPr>
            <a:r>
              <a:rPr lang="en-US" sz="1600" dirty="0">
                <a:solidFill>
                  <a:srgbClr val="000000"/>
                </a:solidFill>
                <a:latin typeface="Helvetica Light"/>
                <a:ea typeface="Helvetica Light"/>
                <a:cs typeface="Helvetica Light"/>
                <a:sym typeface="Helvetica Light"/>
              </a:rPr>
              <a:t>Train set: 92 days</a:t>
            </a:r>
          </a:p>
          <a:p>
            <a:pPr marL="342900" indent="-342900" defTabSz="584200" hangingPunct="0">
              <a:spcAft>
                <a:spcPts val="600"/>
              </a:spcAft>
              <a:buFont typeface="Arial" panose="020B0604020202020204" pitchFamily="34" charset="0"/>
              <a:buChar char="•"/>
            </a:pPr>
            <a:r>
              <a:rPr lang="en-US" sz="1600" dirty="0">
                <a:solidFill>
                  <a:srgbClr val="000000"/>
                </a:solidFill>
                <a:latin typeface="Helvetica Light"/>
                <a:ea typeface="Helvetica Light"/>
                <a:cs typeface="Helvetica Light"/>
                <a:sym typeface="Helvetica Light"/>
              </a:rPr>
              <a:t>Test set: 152 days</a:t>
            </a:r>
          </a:p>
          <a:p>
            <a:pPr marL="342900" indent="-342900" defTabSz="584200" hangingPunct="0">
              <a:spcAft>
                <a:spcPts val="600"/>
              </a:spcAft>
              <a:buFont typeface="Arial" panose="020B0604020202020204" pitchFamily="34" charset="0"/>
              <a:buChar char="•"/>
            </a:pPr>
            <a:r>
              <a:rPr lang="en-US" sz="1600" dirty="0">
                <a:solidFill>
                  <a:srgbClr val="000000"/>
                </a:solidFill>
                <a:latin typeface="Helvetica Light"/>
                <a:ea typeface="Helvetica Light"/>
                <a:cs typeface="Helvetica Light"/>
                <a:sym typeface="Helvetica Light"/>
              </a:rPr>
              <a:t>LSTM networks </a:t>
            </a:r>
          </a:p>
        </p:txBody>
      </p:sp>
      <p:sp>
        <p:nvSpPr>
          <p:cNvPr id="16" name="TextBox 15"/>
          <p:cNvSpPr txBox="1"/>
          <p:nvPr/>
        </p:nvSpPr>
        <p:spPr>
          <a:xfrm>
            <a:off x="6172200" y="990601"/>
            <a:ext cx="2667000" cy="48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hangingPunct="0">
              <a:spcAft>
                <a:spcPts val="600"/>
              </a:spcAft>
            </a:pPr>
            <a:r>
              <a:rPr lang="en-US" sz="2000" u="sng" dirty="0">
                <a:solidFill>
                  <a:srgbClr val="000000"/>
                </a:solidFill>
                <a:latin typeface="Helvetica Light"/>
                <a:ea typeface="Helvetica Light"/>
                <a:cs typeface="Helvetica Light"/>
                <a:sym typeface="Helvetica Light"/>
              </a:rPr>
              <a:t>Exogenous variables:</a:t>
            </a:r>
          </a:p>
        </p:txBody>
      </p:sp>
      <p:sp>
        <p:nvSpPr>
          <p:cNvPr id="17" name="TextBox 16"/>
          <p:cNvSpPr txBox="1"/>
          <p:nvPr/>
        </p:nvSpPr>
        <p:spPr>
          <a:xfrm>
            <a:off x="1905000" y="4063916"/>
            <a:ext cx="4114800" cy="19954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hangingPunct="0">
              <a:spcAft>
                <a:spcPts val="600"/>
              </a:spcAft>
            </a:pPr>
            <a:r>
              <a:rPr lang="en-US" u="sng" dirty="0">
                <a:solidFill>
                  <a:srgbClr val="000000"/>
                </a:solidFill>
                <a:latin typeface="Helvetica Light"/>
                <a:ea typeface="Helvetica Light"/>
                <a:cs typeface="Helvetica Light"/>
                <a:sym typeface="Helvetica Light"/>
              </a:rPr>
              <a:t>Trading specifications:</a:t>
            </a:r>
          </a:p>
          <a:p>
            <a:pPr marL="342900" indent="-342900" defTabSz="584200" hangingPunct="0">
              <a:spcAft>
                <a:spcPts val="600"/>
              </a:spcAft>
              <a:buFont typeface="Arial" panose="020B0604020202020204" pitchFamily="34" charset="0"/>
              <a:buChar char="•"/>
            </a:pPr>
            <a:r>
              <a:rPr lang="en-US" sz="1600" dirty="0">
                <a:solidFill>
                  <a:srgbClr val="000000"/>
                </a:solidFill>
                <a:latin typeface="Helvetica Light"/>
                <a:ea typeface="Helvetica Light"/>
                <a:cs typeface="Helvetica Light"/>
                <a:sym typeface="Helvetica Light"/>
              </a:rPr>
              <a:t>Trading decision every 15 min.</a:t>
            </a:r>
          </a:p>
          <a:p>
            <a:pPr marL="342900" indent="-342900" defTabSz="584200" hangingPunct="0">
              <a:spcAft>
                <a:spcPts val="600"/>
              </a:spcAft>
              <a:buFont typeface="Arial" panose="020B0604020202020204" pitchFamily="34" charset="0"/>
              <a:buChar char="•"/>
            </a:pPr>
            <a:r>
              <a:rPr lang="en-US" sz="1600" dirty="0">
                <a:solidFill>
                  <a:srgbClr val="000000"/>
                </a:solidFill>
                <a:latin typeface="Helvetica Light"/>
                <a:ea typeface="Helvetica Light"/>
                <a:cs typeface="Helvetica Light"/>
                <a:sym typeface="Helvetica Light"/>
              </a:rPr>
              <a:t>Products from QH-1 to QH-96 </a:t>
            </a:r>
          </a:p>
          <a:p>
            <a:pPr marL="342900" indent="-342900" defTabSz="584200" hangingPunct="0">
              <a:spcAft>
                <a:spcPts val="600"/>
              </a:spcAft>
              <a:buFont typeface="Arial" panose="020B0604020202020204" pitchFamily="34" charset="0"/>
              <a:buChar char="•"/>
            </a:pPr>
            <a:r>
              <a:rPr lang="en-US" sz="1600" dirty="0">
                <a:solidFill>
                  <a:srgbClr val="000000"/>
                </a:solidFill>
                <a:latin typeface="Helvetica Light"/>
                <a:ea typeface="Helvetica Light"/>
                <a:cs typeface="Helvetica Light"/>
                <a:sym typeface="Helvetica Light"/>
              </a:rPr>
              <a:t>Gate closure 30 min. before delivery</a:t>
            </a:r>
          </a:p>
          <a:p>
            <a:pPr marL="342900" indent="-342900" defTabSz="584200" hangingPunct="0">
              <a:spcAft>
                <a:spcPts val="600"/>
              </a:spcAft>
              <a:buFont typeface="Arial" panose="020B0604020202020204" pitchFamily="34" charset="0"/>
              <a:buChar char="•"/>
            </a:pPr>
            <a:r>
              <a:rPr lang="en-US" sz="1600" dirty="0">
                <a:solidFill>
                  <a:srgbClr val="000000"/>
                </a:solidFill>
                <a:latin typeface="Helvetica Light"/>
                <a:ea typeface="Helvetica Light"/>
                <a:cs typeface="Helvetica Light"/>
                <a:sym typeface="Helvetica Light"/>
              </a:rPr>
              <a:t>Historical order book data from Germany 2015</a:t>
            </a:r>
          </a:p>
        </p:txBody>
      </p:sp>
      <p:pic>
        <p:nvPicPr>
          <p:cNvPr id="3" name="Picture 2"/>
          <p:cNvPicPr>
            <a:picLocks noChangeAspect="1"/>
          </p:cNvPicPr>
          <p:nvPr/>
        </p:nvPicPr>
        <p:blipFill>
          <a:blip r:embed="rId4"/>
          <a:stretch>
            <a:fillRect/>
          </a:stretch>
        </p:blipFill>
        <p:spPr>
          <a:xfrm>
            <a:off x="1905000" y="1449654"/>
            <a:ext cx="3219762" cy="2270943"/>
          </a:xfrm>
          <a:prstGeom prst="rect">
            <a:avLst/>
          </a:prstGeom>
        </p:spPr>
      </p:pic>
      <p:pic>
        <p:nvPicPr>
          <p:cNvPr id="5" name="Picture 4"/>
          <p:cNvPicPr>
            <a:picLocks noChangeAspect="1"/>
          </p:cNvPicPr>
          <p:nvPr/>
        </p:nvPicPr>
        <p:blipFill>
          <a:blip r:embed="rId5"/>
          <a:stretch>
            <a:fillRect/>
          </a:stretch>
        </p:blipFill>
        <p:spPr>
          <a:xfrm>
            <a:off x="6172200" y="1447291"/>
            <a:ext cx="3948113" cy="2108416"/>
          </a:xfrm>
          <a:prstGeom prst="rect">
            <a:avLst/>
          </a:prstGeom>
        </p:spPr>
      </p:pic>
    </p:spTree>
    <p:custDataLst>
      <p:tags r:id="rId1"/>
    </p:custDataLst>
    <p:extLst>
      <p:ext uri="{BB962C8B-B14F-4D97-AF65-F5344CB8AC3E}">
        <p14:creationId xmlns:p14="http://schemas.microsoft.com/office/powerpoint/2010/main" val="10184170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4" name="Slide Number Placeholder 3"/>
          <p:cNvSpPr>
            <a:spLocks noGrp="1"/>
          </p:cNvSpPr>
          <p:nvPr>
            <p:ph type="sldNum" sz="quarter" idx="2"/>
          </p:nvPr>
        </p:nvSpPr>
        <p:spPr/>
        <p:txBody>
          <a:bodyPr/>
          <a:lstStyle/>
          <a:p>
            <a:fld id="{86CB4B4D-7CA3-9044-876B-883B54F8677D}" type="slidenum">
              <a:rPr lang="en-US" smtClean="0"/>
              <a:t>19</a:t>
            </a:fld>
            <a:endParaRPr lang="en-US"/>
          </a:p>
        </p:txBody>
      </p:sp>
      <p:pic>
        <p:nvPicPr>
          <p:cNvPr id="6" name="Picture 5"/>
          <p:cNvPicPr>
            <a:picLocks noChangeAspect="1"/>
          </p:cNvPicPr>
          <p:nvPr/>
        </p:nvPicPr>
        <p:blipFill>
          <a:blip r:embed="rId4"/>
          <a:stretch>
            <a:fillRect/>
          </a:stretch>
        </p:blipFill>
        <p:spPr>
          <a:xfrm>
            <a:off x="762000" y="954322"/>
            <a:ext cx="10604502" cy="2342991"/>
          </a:xfrm>
          <a:prstGeom prst="rect">
            <a:avLst/>
          </a:prstGeom>
        </p:spPr>
      </p:pic>
      <p:sp>
        <p:nvSpPr>
          <p:cNvPr id="15" name="Rectangle 14"/>
          <p:cNvSpPr/>
          <p:nvPr/>
        </p:nvSpPr>
        <p:spPr>
          <a:xfrm>
            <a:off x="2305053" y="1662982"/>
            <a:ext cx="533400" cy="304800"/>
          </a:xfrm>
          <a:prstGeom prst="rect">
            <a:avLst/>
          </a:prstGeom>
          <a:noFill/>
          <a:ln w="12700" cap="flat">
            <a:solidFill>
              <a:schemeClr val="accent5"/>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en-US" sz="2400">
              <a:solidFill>
                <a:srgbClr val="FFFFFF"/>
              </a:solidFill>
              <a:latin typeface="Helvetica Light"/>
              <a:ea typeface="Helvetica Light"/>
              <a:cs typeface="Helvetica Light"/>
              <a:sym typeface="Helvetica Light"/>
            </a:endParaRPr>
          </a:p>
        </p:txBody>
      </p:sp>
      <p:sp>
        <p:nvSpPr>
          <p:cNvPr id="14" name="Rectangle 13"/>
          <p:cNvSpPr/>
          <p:nvPr/>
        </p:nvSpPr>
        <p:spPr>
          <a:xfrm>
            <a:off x="3676653" y="1640122"/>
            <a:ext cx="533400" cy="304800"/>
          </a:xfrm>
          <a:prstGeom prst="rect">
            <a:avLst/>
          </a:prstGeom>
          <a:noFill/>
          <a:ln w="12700" cap="flat">
            <a:solidFill>
              <a:schemeClr val="accent5"/>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en-US" sz="2400">
              <a:solidFill>
                <a:srgbClr val="FFFFFF"/>
              </a:solidFill>
              <a:latin typeface="Helvetica Light"/>
              <a:ea typeface="Helvetica Light"/>
              <a:cs typeface="Helvetica Light"/>
              <a:sym typeface="Helvetica Light"/>
            </a:endParaRPr>
          </a:p>
        </p:txBody>
      </p:sp>
      <p:sp>
        <p:nvSpPr>
          <p:cNvPr id="16" name="Rectangle 15"/>
          <p:cNvSpPr/>
          <p:nvPr/>
        </p:nvSpPr>
        <p:spPr>
          <a:xfrm>
            <a:off x="8782053" y="1662982"/>
            <a:ext cx="533400" cy="304800"/>
          </a:xfrm>
          <a:prstGeom prst="rect">
            <a:avLst/>
          </a:prstGeom>
          <a:noFill/>
          <a:ln w="12700" cap="flat">
            <a:solidFill>
              <a:schemeClr val="accent5"/>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en-US" sz="2400">
              <a:solidFill>
                <a:srgbClr val="FFFFFF"/>
              </a:solidFill>
              <a:latin typeface="Helvetica Light"/>
              <a:ea typeface="Helvetica Light"/>
              <a:cs typeface="Helvetica Light"/>
              <a:sym typeface="Helvetica Light"/>
            </a:endParaRPr>
          </a:p>
        </p:txBody>
      </p:sp>
      <p:sp>
        <p:nvSpPr>
          <p:cNvPr id="17" name="Rectangle 16"/>
          <p:cNvSpPr/>
          <p:nvPr/>
        </p:nvSpPr>
        <p:spPr>
          <a:xfrm>
            <a:off x="6197604" y="1662982"/>
            <a:ext cx="533400" cy="304800"/>
          </a:xfrm>
          <a:prstGeom prst="rect">
            <a:avLst/>
          </a:prstGeom>
          <a:noFill/>
          <a:ln w="12700" cap="flat">
            <a:solidFill>
              <a:schemeClr val="accent5"/>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en-US" sz="2400">
              <a:solidFill>
                <a:srgbClr val="FFFFFF"/>
              </a:solidFill>
              <a:latin typeface="Helvetica Light"/>
              <a:ea typeface="Helvetica Light"/>
              <a:cs typeface="Helvetica Light"/>
              <a:sym typeface="Helvetica Light"/>
            </a:endParaRPr>
          </a:p>
        </p:txBody>
      </p:sp>
      <p:sp>
        <p:nvSpPr>
          <p:cNvPr id="18" name="Rectangle 17"/>
          <p:cNvSpPr/>
          <p:nvPr/>
        </p:nvSpPr>
        <p:spPr>
          <a:xfrm>
            <a:off x="7546344" y="1662982"/>
            <a:ext cx="533400" cy="304800"/>
          </a:xfrm>
          <a:prstGeom prst="rect">
            <a:avLst/>
          </a:prstGeom>
          <a:noFill/>
          <a:ln w="12700" cap="flat">
            <a:solidFill>
              <a:schemeClr val="accent5"/>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en-US" sz="2400">
              <a:solidFill>
                <a:srgbClr val="FFFFFF"/>
              </a:solidFill>
              <a:latin typeface="Helvetica Light"/>
              <a:ea typeface="Helvetica Light"/>
              <a:cs typeface="Helvetica Light"/>
              <a:sym typeface="Helvetica Light"/>
            </a:endParaRPr>
          </a:p>
        </p:txBody>
      </p:sp>
      <p:pic>
        <p:nvPicPr>
          <p:cNvPr id="13" name="Picture 12"/>
          <p:cNvPicPr>
            <a:picLocks noChangeAspect="1"/>
          </p:cNvPicPr>
          <p:nvPr/>
        </p:nvPicPr>
        <p:blipFill rotWithShape="1">
          <a:blip r:embed="rId5"/>
          <a:srcRect b="12523"/>
          <a:stretch/>
        </p:blipFill>
        <p:spPr>
          <a:xfrm>
            <a:off x="3529808" y="3505200"/>
            <a:ext cx="4362447" cy="3258328"/>
          </a:xfrm>
          <a:prstGeom prst="rect">
            <a:avLst/>
          </a:prstGeom>
        </p:spPr>
      </p:pic>
    </p:spTree>
    <p:custDataLst>
      <p:tags r:id="rId1"/>
    </p:custDataLst>
    <p:extLst>
      <p:ext uri="{BB962C8B-B14F-4D97-AF65-F5344CB8AC3E}">
        <p14:creationId xmlns:p14="http://schemas.microsoft.com/office/powerpoint/2010/main" val="23597698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6" grpId="0" animBg="1"/>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00D62-2797-4AA0-823F-D4C412EC4150}"/>
              </a:ext>
            </a:extLst>
          </p:cNvPr>
          <p:cNvSpPr>
            <a:spLocks noGrp="1"/>
          </p:cNvSpPr>
          <p:nvPr>
            <p:ph type="title"/>
          </p:nvPr>
        </p:nvSpPr>
        <p:spPr>
          <a:xfrm>
            <a:off x="508001" y="46322"/>
            <a:ext cx="10406063" cy="892760"/>
          </a:xfrm>
        </p:spPr>
        <p:txBody>
          <a:bodyPr/>
          <a:lstStyle/>
          <a:p>
            <a:r>
              <a:rPr lang="en-GB"/>
              <a:t>This presentation summarizes the following article</a:t>
            </a:r>
            <a:endParaRPr lang="fr-BE"/>
          </a:p>
        </p:txBody>
      </p:sp>
      <p:sp>
        <p:nvSpPr>
          <p:cNvPr id="3" name="Text Placeholder 2">
            <a:extLst>
              <a:ext uri="{FF2B5EF4-FFF2-40B4-BE49-F238E27FC236}">
                <a16:creationId xmlns:a16="http://schemas.microsoft.com/office/drawing/2014/main" id="{90689E4E-91B5-4C6F-97E2-D6496814A5B1}"/>
              </a:ext>
            </a:extLst>
          </p:cNvPr>
          <p:cNvSpPr>
            <a:spLocks noGrp="1"/>
          </p:cNvSpPr>
          <p:nvPr>
            <p:ph type="body" idx="1"/>
          </p:nvPr>
        </p:nvSpPr>
        <p:spPr>
          <a:xfrm>
            <a:off x="508001" y="1066801"/>
            <a:ext cx="10406063" cy="5053039"/>
          </a:xfrm>
        </p:spPr>
        <p:txBody>
          <a:bodyPr/>
          <a:lstStyle/>
          <a:p>
            <a:pPr marL="0" indent="0">
              <a:buNone/>
            </a:pPr>
            <a:r>
              <a:rPr lang="fr-BE"/>
              <a:t>Boukas, Ioannis, Damien Ernst, Thibaut Théate, Adrien Bolland, Alexandre Huynen, Martin Buchwald, Christelle Wynants, and Bertrand Cornélusse. "</a:t>
            </a:r>
            <a:r>
              <a:rPr lang="fr-BE" b="1"/>
              <a:t>A deep reinforcement learning framework for continuous intraday market bidding</a:t>
            </a:r>
            <a:r>
              <a:rPr lang="fr-BE"/>
              <a:t>." Machine Learning 110, no. 9 (2021): 2335-2387</a:t>
            </a:r>
          </a:p>
        </p:txBody>
      </p:sp>
      <p:sp>
        <p:nvSpPr>
          <p:cNvPr id="4" name="Slide Number Placeholder 3">
            <a:extLst>
              <a:ext uri="{FF2B5EF4-FFF2-40B4-BE49-F238E27FC236}">
                <a16:creationId xmlns:a16="http://schemas.microsoft.com/office/drawing/2014/main" id="{0140482D-A7B4-49B8-957D-00CDF318F3E3}"/>
              </a:ext>
            </a:extLst>
          </p:cNvPr>
          <p:cNvSpPr>
            <a:spLocks noGrp="1"/>
          </p:cNvSpPr>
          <p:nvPr>
            <p:ph type="sldNum" sz="quarter" idx="2"/>
          </p:nvPr>
        </p:nvSpPr>
        <p:spPr>
          <a:xfrm>
            <a:off x="11748105" y="6387103"/>
            <a:ext cx="301365" cy="297261"/>
          </a:xfrm>
        </p:spPr>
        <p:txBody>
          <a:bodyPr/>
          <a:lstStyle/>
          <a:p>
            <a:fld id="{86CB4B4D-7CA3-9044-876B-883B54F8677D}" type="slidenum">
              <a:rPr lang="fr-BE" smtClean="0"/>
              <a:pPr/>
              <a:t>2</a:t>
            </a:fld>
            <a:endParaRPr lang="fr-BE"/>
          </a:p>
        </p:txBody>
      </p:sp>
    </p:spTree>
    <p:extLst>
      <p:ext uri="{BB962C8B-B14F-4D97-AF65-F5344CB8AC3E}">
        <p14:creationId xmlns:p14="http://schemas.microsoft.com/office/powerpoint/2010/main" val="164889663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(progress)</a:t>
            </a:r>
          </a:p>
        </p:txBody>
      </p:sp>
      <p:sp>
        <p:nvSpPr>
          <p:cNvPr id="4" name="Slide Number Placeholder 3"/>
          <p:cNvSpPr>
            <a:spLocks noGrp="1"/>
          </p:cNvSpPr>
          <p:nvPr>
            <p:ph type="sldNum" sz="quarter" idx="2"/>
          </p:nvPr>
        </p:nvSpPr>
        <p:spPr/>
        <p:txBody>
          <a:bodyPr/>
          <a:lstStyle/>
          <a:p>
            <a:fld id="{86CB4B4D-7CA3-9044-876B-883B54F8677D}" type="slidenum">
              <a:rPr lang="en-US" smtClean="0"/>
              <a:t>20</a:t>
            </a:fld>
            <a:endParaRPr lang="en-US"/>
          </a:p>
        </p:txBody>
      </p:sp>
      <p:pic>
        <p:nvPicPr>
          <p:cNvPr id="3" name="Picture 2"/>
          <p:cNvPicPr>
            <a:picLocks noChangeAspect="1"/>
          </p:cNvPicPr>
          <p:nvPr/>
        </p:nvPicPr>
        <p:blipFill>
          <a:blip r:embed="rId3"/>
          <a:stretch>
            <a:fillRect/>
          </a:stretch>
        </p:blipFill>
        <p:spPr>
          <a:xfrm>
            <a:off x="228600" y="1447800"/>
            <a:ext cx="5304693" cy="4310063"/>
          </a:xfrm>
          <a:prstGeom prst="rect">
            <a:avLst/>
          </a:prstGeom>
        </p:spPr>
      </p:pic>
      <p:pic>
        <p:nvPicPr>
          <p:cNvPr id="5" name="Picture 4"/>
          <p:cNvPicPr>
            <a:picLocks noChangeAspect="1"/>
          </p:cNvPicPr>
          <p:nvPr/>
        </p:nvPicPr>
        <p:blipFill>
          <a:blip r:embed="rId4"/>
          <a:stretch>
            <a:fillRect/>
          </a:stretch>
        </p:blipFill>
        <p:spPr>
          <a:xfrm>
            <a:off x="5943600" y="1600200"/>
            <a:ext cx="5302749" cy="4191000"/>
          </a:xfrm>
          <a:prstGeom prst="rect">
            <a:avLst/>
          </a:prstGeom>
        </p:spPr>
      </p:pic>
    </p:spTree>
    <p:extLst>
      <p:ext uri="{BB962C8B-B14F-4D97-AF65-F5344CB8AC3E}">
        <p14:creationId xmlns:p14="http://schemas.microsoft.com/office/powerpoint/2010/main" val="157701240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(policy output)</a:t>
            </a:r>
          </a:p>
        </p:txBody>
      </p:sp>
      <p:sp>
        <p:nvSpPr>
          <p:cNvPr id="4" name="Slide Number Placeholder 3"/>
          <p:cNvSpPr>
            <a:spLocks noGrp="1"/>
          </p:cNvSpPr>
          <p:nvPr>
            <p:ph type="sldNum" sz="quarter" idx="2"/>
          </p:nvPr>
        </p:nvSpPr>
        <p:spPr/>
        <p:txBody>
          <a:bodyPr/>
          <a:lstStyle/>
          <a:p>
            <a:fld id="{86CB4B4D-7CA3-9044-876B-883B54F8677D}" type="slidenum">
              <a:rPr lang="en-US" smtClean="0"/>
              <a:t>21</a:t>
            </a:fld>
            <a:endParaRPr lang="en-US"/>
          </a:p>
        </p:txBody>
      </p:sp>
      <p:pic>
        <p:nvPicPr>
          <p:cNvPr id="6" name="Picture 5"/>
          <p:cNvPicPr>
            <a:picLocks noChangeAspect="1"/>
          </p:cNvPicPr>
          <p:nvPr/>
        </p:nvPicPr>
        <p:blipFill>
          <a:blip r:embed="rId3"/>
          <a:stretch>
            <a:fillRect/>
          </a:stretch>
        </p:blipFill>
        <p:spPr>
          <a:xfrm>
            <a:off x="348457" y="1143000"/>
            <a:ext cx="5362575" cy="4457021"/>
          </a:xfrm>
          <a:prstGeom prst="rect">
            <a:avLst/>
          </a:prstGeom>
        </p:spPr>
      </p:pic>
      <p:pic>
        <p:nvPicPr>
          <p:cNvPr id="7" name="Picture 6"/>
          <p:cNvPicPr>
            <a:picLocks noChangeAspect="1"/>
          </p:cNvPicPr>
          <p:nvPr/>
        </p:nvPicPr>
        <p:blipFill>
          <a:blip r:embed="rId4"/>
          <a:stretch>
            <a:fillRect/>
          </a:stretch>
        </p:blipFill>
        <p:spPr>
          <a:xfrm>
            <a:off x="6248400" y="985767"/>
            <a:ext cx="5310612" cy="4614254"/>
          </a:xfrm>
          <a:prstGeom prst="rect">
            <a:avLst/>
          </a:prstGeom>
        </p:spPr>
      </p:pic>
      <p:sp>
        <p:nvSpPr>
          <p:cNvPr id="3" name="Rectangle 2"/>
          <p:cNvSpPr/>
          <p:nvPr/>
        </p:nvSpPr>
        <p:spPr>
          <a:xfrm>
            <a:off x="5824130" y="3244334"/>
            <a:ext cx="543739" cy="369332"/>
          </a:xfrm>
          <a:prstGeom prst="rect">
            <a:avLst/>
          </a:prstGeom>
        </p:spPr>
        <p:txBody>
          <a:bodyPr wrap="none">
            <a:spAutoFit/>
          </a:bodyPr>
          <a:lstStyle/>
          <a:p>
            <a:r>
              <a:rPr lang="fr-FR" dirty="0"/>
              <a:t>cas</a:t>
            </a:r>
            <a:endParaRPr lang="en-US" dirty="0"/>
          </a:p>
        </p:txBody>
      </p:sp>
    </p:spTree>
    <p:extLst>
      <p:ext uri="{BB962C8B-B14F-4D97-AF65-F5344CB8AC3E}">
        <p14:creationId xmlns:p14="http://schemas.microsoft.com/office/powerpoint/2010/main" val="301392005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(sensitivity analysis)</a:t>
            </a:r>
          </a:p>
        </p:txBody>
      </p:sp>
      <p:sp>
        <p:nvSpPr>
          <p:cNvPr id="4" name="Slide Number Placeholder 3"/>
          <p:cNvSpPr>
            <a:spLocks noGrp="1"/>
          </p:cNvSpPr>
          <p:nvPr>
            <p:ph type="sldNum" sz="quarter" idx="2"/>
          </p:nvPr>
        </p:nvSpPr>
        <p:spPr/>
        <p:txBody>
          <a:bodyPr/>
          <a:lstStyle/>
          <a:p>
            <a:fld id="{86CB4B4D-7CA3-9044-876B-883B54F8677D}" type="slidenum">
              <a:rPr lang="en-US" smtClean="0"/>
              <a:t>22</a:t>
            </a:fld>
            <a:endParaRPr lang="en-US"/>
          </a:p>
        </p:txBody>
      </p:sp>
      <p:pic>
        <p:nvPicPr>
          <p:cNvPr id="3" name="Picture 2"/>
          <p:cNvPicPr>
            <a:picLocks noChangeAspect="1"/>
          </p:cNvPicPr>
          <p:nvPr/>
        </p:nvPicPr>
        <p:blipFill>
          <a:blip r:embed="rId4"/>
          <a:stretch>
            <a:fillRect/>
          </a:stretch>
        </p:blipFill>
        <p:spPr>
          <a:xfrm>
            <a:off x="304800" y="1524000"/>
            <a:ext cx="11049000" cy="2568856"/>
          </a:xfrm>
          <a:prstGeom prst="rect">
            <a:avLst/>
          </a:prstGeom>
        </p:spPr>
      </p:pic>
      <p:sp>
        <p:nvSpPr>
          <p:cNvPr id="9" name="Rectangle 8"/>
          <p:cNvSpPr/>
          <p:nvPr/>
        </p:nvSpPr>
        <p:spPr>
          <a:xfrm>
            <a:off x="8839200" y="2462176"/>
            <a:ext cx="457200" cy="1524000"/>
          </a:xfrm>
          <a:prstGeom prst="rect">
            <a:avLst/>
          </a:prstGeom>
          <a:noFill/>
          <a:ln w="12700" cap="flat">
            <a:solidFill>
              <a:schemeClr val="accent5"/>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en-US" sz="2400">
              <a:solidFill>
                <a:srgbClr val="FFFFFF"/>
              </a:solidFill>
              <a:latin typeface="Helvetica Light"/>
              <a:ea typeface="Helvetica Light"/>
              <a:cs typeface="Helvetica Light"/>
              <a:sym typeface="Helvetica Light"/>
            </a:endParaRPr>
          </a:p>
        </p:txBody>
      </p:sp>
      <p:sp>
        <p:nvSpPr>
          <p:cNvPr id="10" name="Rectangle 9"/>
          <p:cNvSpPr/>
          <p:nvPr/>
        </p:nvSpPr>
        <p:spPr>
          <a:xfrm>
            <a:off x="2362200" y="2530756"/>
            <a:ext cx="533400" cy="1447800"/>
          </a:xfrm>
          <a:prstGeom prst="rect">
            <a:avLst/>
          </a:prstGeom>
          <a:noFill/>
          <a:ln w="12700" cap="flat">
            <a:solidFill>
              <a:schemeClr val="accent5"/>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en-US" sz="2400">
              <a:solidFill>
                <a:srgbClr val="FFFFFF"/>
              </a:solidFill>
              <a:latin typeface="Helvetica Light"/>
              <a:ea typeface="Helvetica Light"/>
              <a:cs typeface="Helvetica Light"/>
              <a:sym typeface="Helvetica Light"/>
            </a:endParaRPr>
          </a:p>
        </p:txBody>
      </p:sp>
      <mc:AlternateContent xmlns:mc="http://schemas.openxmlformats.org/markup-compatibility/2006" xmlns:a14="http://schemas.microsoft.com/office/drawing/2010/main">
        <mc:Choice Requires="a14">
          <p:sp>
            <p:nvSpPr>
              <p:cNvPr id="11" name="TextBox 10"/>
              <p:cNvSpPr txBox="1"/>
              <p:nvPr/>
            </p:nvSpPr>
            <p:spPr>
              <a:xfrm>
                <a:off x="457200" y="4815572"/>
                <a:ext cx="10058400" cy="957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indent="-285750">
                  <a:buFont typeface="Arial" panose="020B0604020202020204" pitchFamily="34" charset="0"/>
                  <a:buChar char="•"/>
                </a:pPr>
                <a:r>
                  <a:rPr lang="en-US" dirty="0"/>
                  <a:t>Look-ahead policies improve as capacity and the efficiency decrease.</a:t>
                </a:r>
                <a:endParaRPr lang="en-US" sz="1600" dirty="0">
                  <a:solidFill>
                    <a:srgbClr val="000000"/>
                  </a:solidFill>
                  <a:latin typeface="Helvetica Light"/>
                  <a:ea typeface="Helvetica Light"/>
                  <a:cs typeface="Helvetica Light"/>
                  <a:sym typeface="Helvetica Light"/>
                </a:endParaRPr>
              </a:p>
              <a:p>
                <a:pPr marL="285750"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rPr>
                        </m:ctrlPr>
                      </m:sSupPr>
                      <m:e>
                        <m:r>
                          <a:rPr lang="el-GR" b="0" i="1" dirty="0" smtClean="0">
                            <a:latin typeface="Cambria Math" panose="02040503050406030204" pitchFamily="18" charset="0"/>
                          </a:rPr>
                          <m:t>𝜋</m:t>
                        </m:r>
                      </m:e>
                      <m:sup>
                        <m:r>
                          <a:rPr lang="en-US" b="0" i="1" dirty="0" smtClean="0">
                            <a:latin typeface="Cambria Math" panose="02040503050406030204" pitchFamily="18" charset="0"/>
                          </a:rPr>
                          <m:t>𝑅𝐼𝑔</m:t>
                        </m:r>
                      </m:sup>
                    </m:sSup>
                  </m:oMath>
                </a14:m>
                <a:r>
                  <a:rPr lang="en-US" dirty="0"/>
                  <a:t> reaches on average half of the performance of the look-ahead policies.</a:t>
                </a:r>
              </a:p>
              <a:p>
                <a:pPr marL="285750" indent="-285750">
                  <a:buFont typeface="Arial" panose="020B0604020202020204" pitchFamily="34" charset="0"/>
                  <a:buChar char="•"/>
                </a:pPr>
                <a:r>
                  <a:rPr lang="en-US" dirty="0"/>
                  <a:t>RL policies manage to outperform the rolling intrinsic by approximately 4%.</a:t>
                </a:r>
              </a:p>
            </p:txBody>
          </p:sp>
        </mc:Choice>
        <mc:Fallback xmlns="">
          <p:sp>
            <p:nvSpPr>
              <p:cNvPr id="11" name="TextBox 10"/>
              <p:cNvSpPr txBox="1">
                <a:spLocks noRot="1" noChangeAspect="1" noMove="1" noResize="1" noEditPoints="1" noAdjustHandles="1" noChangeArrowheads="1" noChangeShapeType="1" noTextEdit="1"/>
              </p:cNvSpPr>
              <p:nvPr/>
            </p:nvSpPr>
            <p:spPr>
              <a:xfrm>
                <a:off x="457200" y="4815572"/>
                <a:ext cx="10058400" cy="957250"/>
              </a:xfrm>
              <a:prstGeom prst="rect">
                <a:avLst/>
              </a:prstGeom>
              <a:blipFill>
                <a:blip r:embed="rId7"/>
                <a:stretch>
                  <a:fillRect l="-788" t="-1274" b="-7643"/>
                </a:stretch>
              </a:blipFill>
              <a:ln w="12700" cap="flat">
                <a:noFill/>
                <a:miter lim="400000"/>
              </a:ln>
              <a:effectLst/>
            </p:spPr>
            <p:txBody>
              <a:bodyPr/>
              <a:lstStyle/>
              <a:p>
                <a:r>
                  <a:rPr lang="en-US">
                    <a:noFill/>
                  </a:rPr>
                  <a:t> </a:t>
                </a:r>
              </a:p>
            </p:txBody>
          </p:sp>
        </mc:Fallback>
      </mc:AlternateContent>
      <p:sp>
        <p:nvSpPr>
          <p:cNvPr id="12" name="Rectangle 11"/>
          <p:cNvSpPr/>
          <p:nvPr/>
        </p:nvSpPr>
        <p:spPr>
          <a:xfrm>
            <a:off x="3581400" y="2530756"/>
            <a:ext cx="533400" cy="1455420"/>
          </a:xfrm>
          <a:prstGeom prst="rect">
            <a:avLst/>
          </a:prstGeom>
          <a:noFill/>
          <a:ln w="12700" cap="flat">
            <a:solidFill>
              <a:schemeClr val="accent5"/>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en-US" sz="2400">
              <a:solidFill>
                <a:srgbClr val="FFFFFF"/>
              </a:solidFill>
              <a:latin typeface="Helvetica Light"/>
              <a:ea typeface="Helvetica Light"/>
              <a:cs typeface="Helvetica Light"/>
              <a:sym typeface="Helvetica Light"/>
            </a:endParaRPr>
          </a:p>
        </p:txBody>
      </p:sp>
      <p:sp>
        <p:nvSpPr>
          <p:cNvPr id="16" name="Rectangle 15"/>
          <p:cNvSpPr/>
          <p:nvPr/>
        </p:nvSpPr>
        <p:spPr>
          <a:xfrm>
            <a:off x="6202680" y="2553616"/>
            <a:ext cx="533400" cy="1447800"/>
          </a:xfrm>
          <a:prstGeom prst="rect">
            <a:avLst/>
          </a:prstGeom>
          <a:noFill/>
          <a:ln w="12700" cap="flat">
            <a:solidFill>
              <a:schemeClr val="accent5"/>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en-US" sz="2400">
              <a:solidFill>
                <a:srgbClr val="FFFFFF"/>
              </a:solidFill>
              <a:latin typeface="Helvetica Light"/>
              <a:ea typeface="Helvetica Light"/>
              <a:cs typeface="Helvetica Light"/>
              <a:sym typeface="Helvetica Light"/>
            </a:endParaRPr>
          </a:p>
        </p:txBody>
      </p:sp>
      <p:sp>
        <p:nvSpPr>
          <p:cNvPr id="17" name="Rectangle 16"/>
          <p:cNvSpPr/>
          <p:nvPr/>
        </p:nvSpPr>
        <p:spPr>
          <a:xfrm>
            <a:off x="7421880" y="2553616"/>
            <a:ext cx="533400" cy="1455420"/>
          </a:xfrm>
          <a:prstGeom prst="rect">
            <a:avLst/>
          </a:prstGeom>
          <a:noFill/>
          <a:ln w="12700" cap="flat">
            <a:solidFill>
              <a:schemeClr val="accent5"/>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584200" hangingPunct="0"/>
            <a:endParaRPr lang="en-US" sz="2400">
              <a:solidFill>
                <a:srgbClr val="FFFFFF"/>
              </a:solidFill>
              <a:latin typeface="Helvetica Light"/>
              <a:ea typeface="Helvetica Light"/>
              <a:cs typeface="Helvetica Light"/>
              <a:sym typeface="Helvetica Light"/>
            </a:endParaRPr>
          </a:p>
        </p:txBody>
      </p:sp>
    </p:spTree>
    <p:custDataLst>
      <p:tags r:id="rId1"/>
    </p:custDataLst>
    <p:extLst>
      <p:ext uri="{BB962C8B-B14F-4D97-AF65-F5344CB8AC3E}">
        <p14:creationId xmlns:p14="http://schemas.microsoft.com/office/powerpoint/2010/main" val="1883434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sldNum" sz="quarter" idx="2"/>
          </p:nvPr>
        </p:nvSpPr>
        <p:spPr>
          <a:xfrm>
            <a:off x="10335116" y="6387100"/>
            <a:ext cx="301365" cy="29726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sp>
        <p:nvSpPr>
          <p:cNvPr id="13" name="Title 1"/>
          <p:cNvSpPr>
            <a:spLocks noGrp="1"/>
          </p:cNvSpPr>
          <p:nvPr>
            <p:ph type="title"/>
          </p:nvPr>
        </p:nvSpPr>
        <p:spPr>
          <a:xfrm>
            <a:off x="508001" y="46322"/>
            <a:ext cx="7804547" cy="892760"/>
          </a:xfrm>
        </p:spPr>
        <p:txBody>
          <a:bodyPr/>
          <a:lstStyle/>
          <a:p>
            <a:r>
              <a:rPr lang="en-US" dirty="0"/>
              <a:t>Conclusions and Discussion</a:t>
            </a:r>
          </a:p>
        </p:txBody>
      </p:sp>
      <p:sp>
        <p:nvSpPr>
          <p:cNvPr id="6" name="TextBox 5"/>
          <p:cNvSpPr txBox="1"/>
          <p:nvPr/>
        </p:nvSpPr>
        <p:spPr>
          <a:xfrm>
            <a:off x="1933575" y="3732313"/>
            <a:ext cx="7917180"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hangingPunct="0"/>
            <a:r>
              <a:rPr lang="en-US" sz="2000" u="sng" dirty="0">
                <a:solidFill>
                  <a:srgbClr val="000000"/>
                </a:solidFill>
                <a:latin typeface="Helvetica Light"/>
                <a:ea typeface="Helvetica Light"/>
                <a:cs typeface="Helvetica Light"/>
                <a:sym typeface="Helvetica Light"/>
              </a:rPr>
              <a:t>Limitations:</a:t>
            </a:r>
          </a:p>
          <a:p>
            <a:pPr marL="342900" indent="-342900" defTabSz="584200" hangingPunct="0">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Behavior of the other agents</a:t>
            </a:r>
          </a:p>
          <a:p>
            <a:pPr marL="342900" indent="-342900" defTabSz="584200" hangingPunct="0">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State representation is key</a:t>
            </a:r>
          </a:p>
          <a:p>
            <a:pPr marL="342900" indent="-342900" defTabSz="584200" hangingPunct="0">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State exploration is critical</a:t>
            </a:r>
          </a:p>
          <a:p>
            <a:pPr marL="342900" indent="-342900" defTabSz="584200" hangingPunct="0">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Action space restrictive</a:t>
            </a:r>
          </a:p>
        </p:txBody>
      </p:sp>
      <p:sp>
        <p:nvSpPr>
          <p:cNvPr id="5" name="TextBox 4"/>
          <p:cNvSpPr txBox="1"/>
          <p:nvPr/>
        </p:nvSpPr>
        <p:spPr>
          <a:xfrm>
            <a:off x="1933575" y="1214736"/>
            <a:ext cx="7917180"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hangingPunct="0"/>
            <a:r>
              <a:rPr lang="en-US" sz="2000" u="sng" dirty="0">
                <a:solidFill>
                  <a:srgbClr val="000000"/>
                </a:solidFill>
                <a:latin typeface="Helvetica Light"/>
                <a:ea typeface="Helvetica Light"/>
                <a:cs typeface="Helvetica Light"/>
                <a:sym typeface="Helvetica Light"/>
              </a:rPr>
              <a:t>Conclusions:</a:t>
            </a:r>
          </a:p>
          <a:p>
            <a:pPr marL="342900" indent="-342900" defTabSz="584200" hangingPunct="0">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Novel RL framework for CID market</a:t>
            </a:r>
          </a:p>
          <a:p>
            <a:pPr marL="342900" indent="-342900" defTabSz="584200" hangingPunct="0">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State-of-the-art RL algorithm</a:t>
            </a:r>
          </a:p>
          <a:p>
            <a:pPr marL="342900" indent="-342900" defTabSz="584200" hangingPunct="0">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Resulting low-risk policy</a:t>
            </a:r>
          </a:p>
          <a:p>
            <a:pPr marL="342900" indent="-342900" defTabSz="584200" hangingPunct="0">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Sensitivity analysis </a:t>
            </a:r>
            <a:r>
              <a:rPr lang="en-US" sz="2000" dirty="0" err="1">
                <a:solidFill>
                  <a:srgbClr val="000000"/>
                </a:solidFill>
                <a:latin typeface="Helvetica Light"/>
                <a:ea typeface="Helvetica Light"/>
                <a:cs typeface="Helvetica Light"/>
                <a:sym typeface="Helvetica Light"/>
              </a:rPr>
              <a:t>wrt</a:t>
            </a:r>
            <a:r>
              <a:rPr lang="en-US" sz="2000" dirty="0">
                <a:solidFill>
                  <a:srgbClr val="000000"/>
                </a:solidFill>
                <a:latin typeface="Helvetica Light"/>
                <a:ea typeface="Helvetica Light"/>
                <a:cs typeface="Helvetica Light"/>
                <a:sym typeface="Helvetica Light"/>
              </a:rPr>
              <a:t> the storage size</a:t>
            </a:r>
          </a:p>
          <a:p>
            <a:pPr marL="342900" indent="-342900" defTabSz="584200" hangingPunct="0">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Interpretability of the resulting policy</a:t>
            </a:r>
          </a:p>
        </p:txBody>
      </p:sp>
    </p:spTree>
    <p:extLst>
      <p:ext uri="{BB962C8B-B14F-4D97-AF65-F5344CB8AC3E}">
        <p14:creationId xmlns:p14="http://schemas.microsoft.com/office/powerpoint/2010/main" val="60355668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4" name="Slide Number Placeholder 3"/>
          <p:cNvSpPr>
            <a:spLocks noGrp="1"/>
          </p:cNvSpPr>
          <p:nvPr>
            <p:ph type="sldNum" sz="quarter" idx="2"/>
          </p:nvPr>
        </p:nvSpPr>
        <p:spPr>
          <a:xfrm>
            <a:off x="11748105" y="6387103"/>
            <a:ext cx="192360" cy="297261"/>
          </a:xfrm>
        </p:spPr>
        <p:txBody>
          <a:bodyPr/>
          <a:lstStyle/>
          <a:p>
            <a:fld id="{86CB4B4D-7CA3-9044-876B-883B54F8677D}" type="slidenum">
              <a:rPr lang="en-US" smtClean="0"/>
              <a:t>3</a:t>
            </a:fld>
            <a:endParaRPr lang="en-US"/>
          </a:p>
        </p:txBody>
      </p:sp>
      <p:sp>
        <p:nvSpPr>
          <p:cNvPr id="5" name="TextBox 4"/>
          <p:cNvSpPr txBox="1"/>
          <p:nvPr/>
        </p:nvSpPr>
        <p:spPr>
          <a:xfrm>
            <a:off x="571500" y="1133588"/>
            <a:ext cx="6210300" cy="18723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indent="-285750">
              <a:spcAft>
                <a:spcPts val="600"/>
              </a:spcAft>
              <a:buFont typeface="Arial" panose="020B0604020202020204" pitchFamily="34" charset="0"/>
              <a:buChar char="•"/>
            </a:pPr>
            <a:r>
              <a:rPr lang="en-US" sz="2000" dirty="0">
                <a:latin typeface="Helvetica Light"/>
              </a:rPr>
              <a:t>Climate change is a major contemporary challenge</a:t>
            </a:r>
          </a:p>
          <a:p>
            <a:pPr marL="285750" indent="-285750">
              <a:spcAft>
                <a:spcPts val="600"/>
              </a:spcAft>
              <a:buFont typeface="Arial" panose="020B0604020202020204" pitchFamily="34" charset="0"/>
              <a:buChar char="•"/>
            </a:pPr>
            <a:r>
              <a:rPr lang="en-US" sz="2000" i="1" dirty="0">
                <a:latin typeface="Helvetica Light"/>
              </a:rPr>
              <a:t>Paris Agreement: </a:t>
            </a:r>
            <a:r>
              <a:rPr lang="en-US" sz="2000" dirty="0">
                <a:latin typeface="Helvetica Light"/>
              </a:rPr>
              <a:t>limit the global temperature increase to well below 2°C and, ideally to 1.5°C, as compared to pre-industrial levels.</a:t>
            </a:r>
          </a:p>
          <a:p>
            <a:pPr marL="285750" indent="-285750">
              <a:spcAft>
                <a:spcPts val="600"/>
              </a:spcAft>
              <a:buFont typeface="Arial" panose="020B0604020202020204" pitchFamily="34" charset="0"/>
              <a:buChar char="•"/>
            </a:pPr>
            <a:r>
              <a:rPr lang="en-US" sz="2000" dirty="0">
                <a:latin typeface="Helvetica Light"/>
              </a:rPr>
              <a:t>Reach carbon neutrality by 2050</a:t>
            </a:r>
            <a:endParaRPr lang="en-US" sz="2400" dirty="0">
              <a:solidFill>
                <a:srgbClr val="000000"/>
              </a:solidFill>
              <a:latin typeface="Helvetica Light"/>
              <a:ea typeface="Helvetica Light"/>
              <a:cs typeface="Helvetica Light"/>
              <a:sym typeface="Helvetica Light"/>
            </a:endParaRPr>
          </a:p>
        </p:txBody>
      </p:sp>
      <p:sp>
        <p:nvSpPr>
          <p:cNvPr id="7" name="TextBox 6"/>
          <p:cNvSpPr txBox="1"/>
          <p:nvPr/>
        </p:nvSpPr>
        <p:spPr>
          <a:xfrm>
            <a:off x="609600" y="3811488"/>
            <a:ext cx="5029200" cy="21800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indent="-285750">
              <a:spcAft>
                <a:spcPts val="600"/>
              </a:spcAft>
              <a:buFont typeface="Arial" panose="020B0604020202020204" pitchFamily="34" charset="0"/>
              <a:buChar char="•"/>
            </a:pPr>
            <a:r>
              <a:rPr lang="en-US" sz="2000" dirty="0">
                <a:latin typeface="Helvetica Light"/>
              </a:rPr>
              <a:t>EU: 32% RES in the energy mix by 2030</a:t>
            </a:r>
          </a:p>
          <a:p>
            <a:pPr marL="285750" indent="-285750">
              <a:spcAft>
                <a:spcPts val="600"/>
              </a:spcAft>
              <a:buFont typeface="Arial" panose="020B0604020202020204" pitchFamily="34" charset="0"/>
              <a:buChar char="•"/>
            </a:pPr>
            <a:r>
              <a:rPr lang="en-US" sz="2000" dirty="0">
                <a:latin typeface="Helvetica Light"/>
              </a:rPr>
              <a:t>40% of the European electricity demand will be covered by VRES</a:t>
            </a:r>
          </a:p>
          <a:p>
            <a:pPr marL="285750" indent="-285750">
              <a:spcAft>
                <a:spcPts val="600"/>
              </a:spcAft>
              <a:buFont typeface="Arial" panose="020B0604020202020204" pitchFamily="34" charset="0"/>
              <a:buChar char="•"/>
            </a:pPr>
            <a:r>
              <a:rPr lang="en-US" sz="2000" dirty="0">
                <a:latin typeface="Helvetica Light"/>
              </a:rPr>
              <a:t>Globally: VRES amount to 19% of the total generation capacity by 2030 and 36% by 2050</a:t>
            </a:r>
          </a:p>
        </p:txBody>
      </p:sp>
      <p:pic>
        <p:nvPicPr>
          <p:cNvPr id="6" name="Picture 5"/>
          <p:cNvPicPr>
            <a:picLocks noChangeAspect="1"/>
          </p:cNvPicPr>
          <p:nvPr/>
        </p:nvPicPr>
        <p:blipFill rotWithShape="1">
          <a:blip r:embed="rId4"/>
          <a:srcRect b="42012"/>
          <a:stretch/>
        </p:blipFill>
        <p:spPr>
          <a:xfrm>
            <a:off x="5867400" y="2819400"/>
            <a:ext cx="5764061" cy="2839736"/>
          </a:xfrm>
          <a:prstGeom prst="rect">
            <a:avLst/>
          </a:prstGeom>
        </p:spPr>
      </p:pic>
      <p:sp>
        <p:nvSpPr>
          <p:cNvPr id="8" name="TextBox 7"/>
          <p:cNvSpPr txBox="1"/>
          <p:nvPr/>
        </p:nvSpPr>
        <p:spPr>
          <a:xfrm>
            <a:off x="7543800" y="5794082"/>
            <a:ext cx="2133600" cy="3949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spcAft>
                <a:spcPts val="600"/>
              </a:spcAft>
            </a:pPr>
            <a:r>
              <a:rPr lang="en-US" sz="1400" dirty="0">
                <a:latin typeface="Helvetica Light"/>
              </a:rPr>
              <a:t>Source: IRENA 2020</a:t>
            </a:r>
          </a:p>
        </p:txBody>
      </p:sp>
    </p:spTree>
    <p:custDataLst>
      <p:tags r:id="rId1"/>
    </p:custDataLst>
    <p:extLst>
      <p:ext uri="{BB962C8B-B14F-4D97-AF65-F5344CB8AC3E}">
        <p14:creationId xmlns:p14="http://schemas.microsoft.com/office/powerpoint/2010/main" val="8766868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Introduction-Motivation</a:t>
            </a:r>
          </a:p>
        </p:txBody>
      </p:sp>
      <p:sp>
        <p:nvSpPr>
          <p:cNvPr id="4" name="Slide Number Placeholder 3"/>
          <p:cNvSpPr>
            <a:spLocks noGrp="1"/>
          </p:cNvSpPr>
          <p:nvPr>
            <p:ph type="sldNum" sz="quarter" idx="2"/>
          </p:nvPr>
        </p:nvSpPr>
        <p:spPr>
          <a:xfrm>
            <a:off x="11748105" y="6387103"/>
            <a:ext cx="192360" cy="297261"/>
          </a:xfrm>
        </p:spPr>
        <p:txBody>
          <a:bodyPr/>
          <a:lstStyle/>
          <a:p>
            <a:fld id="{86CB4B4D-7CA3-9044-876B-883B54F8677D}" type="slidenum">
              <a:rPr lang="en-US" smtClean="0"/>
              <a:t>4</a:t>
            </a:fld>
            <a:endParaRPr lang="en-US"/>
          </a:p>
        </p:txBody>
      </p:sp>
      <p:sp>
        <p:nvSpPr>
          <p:cNvPr id="5" name="TextBox 4"/>
          <p:cNvSpPr txBox="1"/>
          <p:nvPr/>
        </p:nvSpPr>
        <p:spPr>
          <a:xfrm>
            <a:off x="1905000" y="1143000"/>
            <a:ext cx="7772400" cy="2410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hangingPunct="0">
              <a:spcAft>
                <a:spcPts val="600"/>
              </a:spcAft>
            </a:pPr>
            <a:r>
              <a:rPr lang="en-US" sz="2000" u="sng" dirty="0">
                <a:solidFill>
                  <a:srgbClr val="000000"/>
                </a:solidFill>
                <a:latin typeface="Helvetica Light"/>
                <a:ea typeface="Helvetica Light"/>
                <a:cs typeface="Helvetica Light"/>
                <a:sym typeface="Helvetica Light"/>
              </a:rPr>
              <a:t>Large RES integration:</a:t>
            </a:r>
          </a:p>
          <a:p>
            <a:pPr marL="342900" indent="-342900" defTabSz="584200" hangingPunct="0">
              <a:spcAft>
                <a:spcPts val="600"/>
              </a:spcAft>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High variability</a:t>
            </a:r>
          </a:p>
          <a:p>
            <a:pPr marL="342900" indent="-342900" defTabSz="584200" hangingPunct="0">
              <a:spcAft>
                <a:spcPts val="600"/>
              </a:spcAft>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Large imbalances (penalties)</a:t>
            </a:r>
          </a:p>
          <a:p>
            <a:pPr marL="342900" indent="-342900" defTabSz="584200" hangingPunct="0">
              <a:spcAft>
                <a:spcPts val="600"/>
              </a:spcAft>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High arbitrage potential</a:t>
            </a:r>
          </a:p>
          <a:p>
            <a:pPr marL="342900" indent="-342900" defTabSz="584200" hangingPunct="0">
              <a:spcAft>
                <a:spcPts val="600"/>
              </a:spcAft>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More accurate forecasts in real-time</a:t>
            </a:r>
          </a:p>
          <a:p>
            <a:pPr marL="342900" indent="-342900" defTabSz="584200" hangingPunct="0">
              <a:spcAft>
                <a:spcPts val="600"/>
              </a:spcAft>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Increase traded volumes in CID market</a:t>
            </a:r>
          </a:p>
        </p:txBody>
      </p:sp>
      <p:sp>
        <p:nvSpPr>
          <p:cNvPr id="6" name="TextBox 5"/>
          <p:cNvSpPr txBox="1"/>
          <p:nvPr/>
        </p:nvSpPr>
        <p:spPr>
          <a:xfrm>
            <a:off x="1905000" y="4042321"/>
            <a:ext cx="7772400"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hangingPunct="0">
              <a:spcAft>
                <a:spcPts val="600"/>
              </a:spcAft>
            </a:pPr>
            <a:r>
              <a:rPr lang="en-US" sz="2000" u="sng" dirty="0">
                <a:solidFill>
                  <a:srgbClr val="000000"/>
                </a:solidFill>
                <a:latin typeface="Helvetica Light"/>
                <a:ea typeface="Helvetica Light"/>
                <a:cs typeface="Helvetica Light"/>
                <a:sym typeface="Helvetica Light"/>
              </a:rPr>
              <a:t>Bidding in literature:</a:t>
            </a:r>
          </a:p>
          <a:p>
            <a:pPr marL="342900" indent="-342900" defTabSz="584200" hangingPunct="0">
              <a:spcAft>
                <a:spcPts val="600"/>
              </a:spcAft>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Model the intraday as an auction</a:t>
            </a:r>
          </a:p>
          <a:p>
            <a:pPr marL="342900" indent="-342900" defTabSz="584200" hangingPunct="0">
              <a:spcAft>
                <a:spcPts val="600"/>
              </a:spcAft>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Model the agents as “price takers”</a:t>
            </a:r>
          </a:p>
          <a:p>
            <a:pPr marL="342900" indent="-342900" defTabSz="584200" hangingPunct="0">
              <a:spcAft>
                <a:spcPts val="600"/>
              </a:spcAft>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Do not tackle the trading of multiple products</a:t>
            </a:r>
          </a:p>
        </p:txBody>
      </p:sp>
    </p:spTree>
    <p:extLst>
      <p:ext uri="{BB962C8B-B14F-4D97-AF65-F5344CB8AC3E}">
        <p14:creationId xmlns:p14="http://schemas.microsoft.com/office/powerpoint/2010/main" val="343374849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Contributions</a:t>
            </a:r>
          </a:p>
        </p:txBody>
      </p:sp>
      <p:sp>
        <p:nvSpPr>
          <p:cNvPr id="4" name="Slide Number Placeholder 3"/>
          <p:cNvSpPr>
            <a:spLocks noGrp="1"/>
          </p:cNvSpPr>
          <p:nvPr>
            <p:ph type="sldNum" sz="quarter" idx="2"/>
          </p:nvPr>
        </p:nvSpPr>
        <p:spPr>
          <a:xfrm>
            <a:off x="11748105" y="6387103"/>
            <a:ext cx="192360" cy="297261"/>
          </a:xfrm>
        </p:spPr>
        <p:txBody>
          <a:bodyPr/>
          <a:lstStyle/>
          <a:p>
            <a:fld id="{86CB4B4D-7CA3-9044-876B-883B54F8677D}" type="slidenum">
              <a:rPr lang="en-US" smtClean="0"/>
              <a:t>5</a:t>
            </a:fld>
            <a:endParaRPr lang="en-US"/>
          </a:p>
        </p:txBody>
      </p:sp>
      <p:sp>
        <p:nvSpPr>
          <p:cNvPr id="5" name="TextBox 4"/>
          <p:cNvSpPr txBox="1"/>
          <p:nvPr/>
        </p:nvSpPr>
        <p:spPr>
          <a:xfrm>
            <a:off x="1905000" y="2608263"/>
            <a:ext cx="7772400"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indent="-342900" defTabSz="584200" hangingPunct="0">
              <a:spcAft>
                <a:spcPts val="600"/>
              </a:spcAft>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Novel modeling framework for CID market</a:t>
            </a:r>
          </a:p>
          <a:p>
            <a:pPr marL="342900" indent="-342900" defTabSz="584200" hangingPunct="0">
              <a:spcAft>
                <a:spcPts val="600"/>
              </a:spcAft>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Consider the technical constraints of the storage unit</a:t>
            </a:r>
          </a:p>
          <a:p>
            <a:pPr marL="342900" indent="-342900" defTabSz="584200" hangingPunct="0">
              <a:spcAft>
                <a:spcPts val="600"/>
              </a:spcAft>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Methods for reducing the complexity</a:t>
            </a:r>
          </a:p>
          <a:p>
            <a:pPr marL="342900" indent="-342900" defTabSz="584200" hangingPunct="0">
              <a:spcAft>
                <a:spcPts val="600"/>
              </a:spcAft>
              <a:buFont typeface="Arial" panose="020B0604020202020204" pitchFamily="34" charset="0"/>
              <a:buChar char="•"/>
            </a:pPr>
            <a:r>
              <a:rPr lang="en-US" sz="2000" dirty="0">
                <a:solidFill>
                  <a:srgbClr val="000000"/>
                </a:solidFill>
                <a:latin typeface="Helvetica Light"/>
                <a:ea typeface="Helvetica Light"/>
                <a:cs typeface="Helvetica Light"/>
                <a:sym typeface="Helvetica Light"/>
              </a:rPr>
              <a:t>Apply state-of-the-art Reinforcement learning methods</a:t>
            </a:r>
          </a:p>
        </p:txBody>
      </p:sp>
    </p:spTree>
    <p:extLst>
      <p:ext uri="{BB962C8B-B14F-4D97-AF65-F5344CB8AC3E}">
        <p14:creationId xmlns:p14="http://schemas.microsoft.com/office/powerpoint/2010/main" val="244503367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CID Market Design</a:t>
            </a:r>
          </a:p>
        </p:txBody>
      </p:sp>
      <p:sp>
        <p:nvSpPr>
          <p:cNvPr id="4" name="Slide Number Placeholder 3"/>
          <p:cNvSpPr>
            <a:spLocks noGrp="1"/>
          </p:cNvSpPr>
          <p:nvPr>
            <p:ph type="sldNum" sz="quarter" idx="2"/>
          </p:nvPr>
        </p:nvSpPr>
        <p:spPr/>
        <p:txBody>
          <a:bodyPr/>
          <a:lstStyle/>
          <a:p>
            <a:fld id="{86CB4B4D-7CA3-9044-876B-883B54F8677D}" type="slidenum">
              <a:rPr lang="en-US" smtClean="0"/>
              <a:t>6</a:t>
            </a:fld>
            <a:endParaRPr lang="en-US"/>
          </a:p>
        </p:txBody>
      </p:sp>
      <p:pic>
        <p:nvPicPr>
          <p:cNvPr id="3" name="Picture 2"/>
          <p:cNvPicPr>
            <a:picLocks noChangeAspect="1"/>
          </p:cNvPicPr>
          <p:nvPr/>
        </p:nvPicPr>
        <p:blipFill>
          <a:blip r:embed="rId4"/>
          <a:stretch>
            <a:fillRect/>
          </a:stretch>
        </p:blipFill>
        <p:spPr>
          <a:xfrm>
            <a:off x="1604946" y="1295401"/>
            <a:ext cx="8404654" cy="4543425"/>
          </a:xfrm>
          <a:prstGeom prst="rect">
            <a:avLst/>
          </a:prstGeom>
        </p:spPr>
      </p:pic>
      <p:pic>
        <p:nvPicPr>
          <p:cNvPr id="5" name="Picture 4"/>
          <p:cNvPicPr>
            <a:picLocks noChangeAspect="1"/>
          </p:cNvPicPr>
          <p:nvPr/>
        </p:nvPicPr>
        <p:blipFill>
          <a:blip r:embed="rId5"/>
          <a:stretch>
            <a:fillRect/>
          </a:stretch>
        </p:blipFill>
        <p:spPr>
          <a:xfrm>
            <a:off x="6019800" y="304799"/>
            <a:ext cx="4419600" cy="1978003"/>
          </a:xfrm>
          <a:prstGeom prst="rect">
            <a:avLst/>
          </a:prstGeom>
        </p:spPr>
      </p:pic>
    </p:spTree>
    <p:custDataLst>
      <p:tags r:id="rId1"/>
    </p:custDataLst>
    <p:extLst>
      <p:ext uri="{BB962C8B-B14F-4D97-AF65-F5344CB8AC3E}">
        <p14:creationId xmlns:p14="http://schemas.microsoft.com/office/powerpoint/2010/main" val="34629237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sldNum" sz="quarter" idx="2"/>
          </p:nvPr>
        </p:nvSpPr>
        <p:spPr>
          <a:xfrm>
            <a:off x="10335116" y="6387100"/>
            <a:ext cx="301365" cy="29726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
        <p:nvSpPr>
          <p:cNvPr id="68" name="Curved Down Arrow 67"/>
          <p:cNvSpPr/>
          <p:nvPr/>
        </p:nvSpPr>
        <p:spPr>
          <a:xfrm flipH="1">
            <a:off x="3028950" y="1884232"/>
            <a:ext cx="4743450" cy="1205826"/>
          </a:xfrm>
          <a:prstGeom prst="curvedDownArrow">
            <a:avLst>
              <a:gd name="adj1" fmla="val 7438"/>
              <a:gd name="adj2" fmla="val 14667"/>
              <a:gd name="adj3" fmla="val 165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5" name="Group 74"/>
          <p:cNvGrpSpPr/>
          <p:nvPr/>
        </p:nvGrpSpPr>
        <p:grpSpPr>
          <a:xfrm>
            <a:off x="1881152" y="3115714"/>
            <a:ext cx="2767672" cy="1651465"/>
            <a:chOff x="381000" y="3276601"/>
            <a:chExt cx="2687971" cy="1611336"/>
          </a:xfrm>
        </p:grpSpPr>
        <p:grpSp>
          <p:nvGrpSpPr>
            <p:cNvPr id="76" name="Group 75"/>
            <p:cNvGrpSpPr/>
            <p:nvPr/>
          </p:nvGrpSpPr>
          <p:grpSpPr>
            <a:xfrm>
              <a:off x="381000" y="3276601"/>
              <a:ext cx="2687971" cy="1611336"/>
              <a:chOff x="2643696" y="559532"/>
              <a:chExt cx="2332532" cy="1088903"/>
            </a:xfrm>
          </p:grpSpPr>
          <p:sp>
            <p:nvSpPr>
              <p:cNvPr id="78" name="Rectangle 77"/>
              <p:cNvSpPr/>
              <p:nvPr/>
            </p:nvSpPr>
            <p:spPr>
              <a:xfrm>
                <a:off x="2643696" y="559532"/>
                <a:ext cx="2332532" cy="10889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TextBox 78"/>
              <p:cNvSpPr txBox="1"/>
              <p:nvPr/>
            </p:nvSpPr>
            <p:spPr>
              <a:xfrm>
                <a:off x="2872892" y="622419"/>
                <a:ext cx="1656526" cy="304401"/>
              </a:xfrm>
              <a:prstGeom prst="rect">
                <a:avLst/>
              </a:prstGeom>
              <a:noFill/>
            </p:spPr>
            <p:txBody>
              <a:bodyPr wrap="square" rtlCol="0">
                <a:spAutoFit/>
              </a:bodyPr>
              <a:lstStyle/>
              <a:p>
                <a:pPr algn="ctr"/>
                <a:r>
                  <a:rPr lang="en-US" sz="2400" dirty="0"/>
                  <a:t>DRL Agent</a:t>
                </a:r>
              </a:p>
            </p:txBody>
          </p:sp>
        </p:grpSp>
        <p:pic>
          <p:nvPicPr>
            <p:cNvPr id="77" name="Picture 76"/>
            <p:cNvPicPr>
              <a:picLocks noChangeAspect="1"/>
            </p:cNvPicPr>
            <p:nvPr/>
          </p:nvPicPr>
          <p:blipFill rotWithShape="1">
            <a:blip r:embed="rId3" cstate="print">
              <a:extLst>
                <a:ext uri="{28A0092B-C50C-407E-A947-70E740481C1C}">
                  <a14:useLocalDpi xmlns:a14="http://schemas.microsoft.com/office/drawing/2010/main" val="0"/>
                </a:ext>
              </a:extLst>
            </a:blip>
            <a:srcRect t="10328" b="-1310"/>
            <a:stretch/>
          </p:blipFill>
          <p:spPr>
            <a:xfrm>
              <a:off x="780818" y="3877452"/>
              <a:ext cx="1942265" cy="881251"/>
            </a:xfrm>
            <a:prstGeom prst="rect">
              <a:avLst/>
            </a:prstGeom>
          </p:spPr>
        </p:pic>
      </p:grpSp>
      <mc:AlternateContent xmlns:mc="http://schemas.openxmlformats.org/markup-compatibility/2006" xmlns:a14="http://schemas.microsoft.com/office/drawing/2010/main">
        <mc:Choice Requires="a14">
          <p:sp>
            <p:nvSpPr>
              <p:cNvPr id="86" name="TextBox 85"/>
              <p:cNvSpPr txBox="1"/>
              <p:nvPr/>
            </p:nvSpPr>
            <p:spPr>
              <a:xfrm>
                <a:off x="4276685" y="1029320"/>
                <a:ext cx="2458182" cy="4451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,0</m:t>
                              </m:r>
                            </m:sub>
                            <m:sup>
                              <m:r>
                                <a:rPr lang="en-US" sz="2000" i="1">
                                  <a:solidFill>
                                    <a:srgbClr val="000000"/>
                                  </a:solidFill>
                                  <a:latin typeface="Cambria Math" panose="02040503050406030204" pitchFamily="18" charset="0"/>
                                  <a:sym typeface="Helvetica Light"/>
                                </a:rPr>
                                <m:t>𝐵</m:t>
                              </m:r>
                            </m:sup>
                          </m:sSubSup>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0</m:t>
                              </m:r>
                            </m:sub>
                            <m:sup>
                              <m:r>
                                <a:rPr lang="en-US" sz="2000" i="1">
                                  <a:solidFill>
                                    <a:srgbClr val="000000"/>
                                  </a:solidFill>
                                  <a:latin typeface="Cambria Math" panose="02040503050406030204" pitchFamily="18" charset="0"/>
                                  <a:sym typeface="Helvetica Light"/>
                                </a:rPr>
                                <m:t>𝑂𝐵</m:t>
                              </m:r>
                            </m:sup>
                          </m:sSubSup>
                        </m:e>
                      </m:d>
                    </m:oMath>
                  </m:oMathPara>
                </a14:m>
                <a:endParaRPr lang="en-US" sz="2000" dirty="0">
                  <a:latin typeface="Cambria Math" panose="02040503050406030204" pitchFamily="18" charset="0"/>
                  <a:ea typeface="Cambria Math" panose="02040503050406030204" pitchFamily="18" charset="0"/>
                </a:endParaRPr>
              </a:p>
            </p:txBody>
          </p:sp>
        </mc:Choice>
        <mc:Fallback xmlns="">
          <p:sp>
            <p:nvSpPr>
              <p:cNvPr id="86" name="TextBox 85"/>
              <p:cNvSpPr txBox="1">
                <a:spLocks noRot="1" noChangeAspect="1" noMove="1" noResize="1" noEditPoints="1" noAdjustHandles="1" noChangeArrowheads="1" noChangeShapeType="1" noTextEdit="1"/>
              </p:cNvSpPr>
              <p:nvPr/>
            </p:nvSpPr>
            <p:spPr>
              <a:xfrm>
                <a:off x="4276685" y="1029320"/>
                <a:ext cx="2458182" cy="445186"/>
              </a:xfrm>
              <a:prstGeom prst="rect">
                <a:avLst/>
              </a:prstGeom>
              <a:blipFill>
                <a:blip r:embed="rId6"/>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Decision Process</a:t>
            </a:r>
          </a:p>
        </p:txBody>
      </p:sp>
      <mc:AlternateContent xmlns:mc="http://schemas.openxmlformats.org/markup-compatibility/2006" xmlns:a14="http://schemas.microsoft.com/office/drawing/2010/main">
        <mc:Choice Requires="a14">
          <p:sp>
            <p:nvSpPr>
              <p:cNvPr id="12" name="TextBox 11"/>
              <p:cNvSpPr txBox="1"/>
              <p:nvPr/>
            </p:nvSpPr>
            <p:spPr>
              <a:xfrm>
                <a:off x="8542698" y="850681"/>
                <a:ext cx="3886200" cy="623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91440" indent="-137160" defTabSz="584200" hangingPunct="0">
                  <a:buFont typeface="Arial" panose="020B0604020202020204" pitchFamily="34" charset="0"/>
                  <a:buChar char="•"/>
                </a:pPr>
                <a14:m>
                  <m:oMath xmlns:m="http://schemas.openxmlformats.org/officeDocument/2006/math">
                    <m:sSubSup>
                      <m:sSubSupPr>
                        <m:ctrlPr>
                          <a:rPr lang="en-US" sz="2000" i="1" dirty="0">
                            <a:solidFill>
                              <a:schemeClr val="tx1">
                                <a:lumMod val="50000"/>
                                <a:lumOff val="50000"/>
                              </a:schemeClr>
                            </a:solidFill>
                            <a:latin typeface="Cambria Math" panose="02040503050406030204" pitchFamily="18" charset="0"/>
                            <a:sym typeface="Helvetica Light"/>
                          </a:rPr>
                        </m:ctrlPr>
                      </m:sSubSupPr>
                      <m:e>
                        <m:r>
                          <a:rPr lang="en-US" sz="2000" i="1" dirty="0">
                            <a:solidFill>
                              <a:schemeClr val="tx1">
                                <a:lumMod val="50000"/>
                                <a:lumOff val="50000"/>
                              </a:schemeClr>
                            </a:solidFill>
                            <a:latin typeface="Cambria Math" panose="02040503050406030204" pitchFamily="18" charset="0"/>
                            <a:sym typeface="Helvetica Light"/>
                          </a:rPr>
                          <m:t>𝑠</m:t>
                        </m:r>
                      </m:e>
                      <m:sub>
                        <m:r>
                          <a:rPr lang="en-US" sz="2000" i="1" dirty="0">
                            <a:solidFill>
                              <a:schemeClr val="tx1">
                                <a:lumMod val="50000"/>
                                <a:lumOff val="50000"/>
                              </a:schemeClr>
                            </a:solidFill>
                            <a:latin typeface="Cambria Math" panose="02040503050406030204" pitchFamily="18" charset="0"/>
                            <a:sym typeface="Helvetica Light"/>
                          </a:rPr>
                          <m:t>𝑡</m:t>
                        </m:r>
                      </m:sub>
                      <m:sup>
                        <m:r>
                          <a:rPr lang="en-US" sz="2000" i="1" dirty="0">
                            <a:solidFill>
                              <a:schemeClr val="tx1">
                                <a:lumMod val="50000"/>
                                <a:lumOff val="50000"/>
                              </a:schemeClr>
                            </a:solidFill>
                            <a:latin typeface="Cambria Math" panose="02040503050406030204" pitchFamily="18" charset="0"/>
                            <a:sym typeface="Helvetica Light"/>
                          </a:rPr>
                          <m:t>𝑂𝐵</m:t>
                        </m:r>
                      </m:sup>
                    </m:sSubSup>
                    <m:r>
                      <a:rPr lang="en-US" sz="2000" i="1">
                        <a:solidFill>
                          <a:schemeClr val="tx1">
                            <a:lumMod val="50000"/>
                            <a:lumOff val="50000"/>
                          </a:schemeClr>
                        </a:solidFill>
                        <a:latin typeface="Cambria Math" panose="02040503050406030204" pitchFamily="18" charset="0"/>
                        <a:sym typeface="Helvetica Light"/>
                      </a:rPr>
                      <m:t>:</m:t>
                    </m:r>
                  </m:oMath>
                </a14:m>
                <a:r>
                  <a:rPr lang="en-US" sz="2000" i="1" dirty="0">
                    <a:solidFill>
                      <a:schemeClr val="tx1">
                        <a:lumMod val="50000"/>
                        <a:lumOff val="50000"/>
                      </a:schemeClr>
                    </a:solidFill>
                    <a:latin typeface="Cambria Math" panose="02040503050406030204" pitchFamily="18" charset="0"/>
                    <a:sym typeface="Helvetica Light"/>
                  </a:rPr>
                  <a:t> order book  at t</a:t>
                </a:r>
              </a:p>
              <a:p>
                <a:pPr marL="91440" indent="-137160" defTabSz="584200" hangingPunct="0">
                  <a:buFont typeface="Arial" panose="020B0604020202020204" pitchFamily="34" charset="0"/>
                  <a:buChar char="•"/>
                </a:pPr>
                <a14:m>
                  <m:oMath xmlns:m="http://schemas.openxmlformats.org/officeDocument/2006/math">
                    <m:sSubSup>
                      <m:sSubSupPr>
                        <m:ctrlPr>
                          <a:rPr lang="en-US" sz="2000" i="1" dirty="0">
                            <a:solidFill>
                              <a:schemeClr val="tx1">
                                <a:lumMod val="50000"/>
                                <a:lumOff val="50000"/>
                              </a:schemeClr>
                            </a:solidFill>
                            <a:latin typeface="Cambria Math" panose="02040503050406030204" pitchFamily="18" charset="0"/>
                            <a:sym typeface="Helvetica Light"/>
                          </a:rPr>
                        </m:ctrlPr>
                      </m:sSubSupPr>
                      <m:e>
                        <m:r>
                          <a:rPr lang="en-US" sz="2000" i="1" dirty="0">
                            <a:solidFill>
                              <a:schemeClr val="tx1">
                                <a:lumMod val="50000"/>
                                <a:lumOff val="50000"/>
                              </a:schemeClr>
                            </a:solidFill>
                            <a:latin typeface="Cambria Math" panose="02040503050406030204" pitchFamily="18" charset="0"/>
                            <a:sym typeface="Helvetica Light"/>
                          </a:rPr>
                          <m:t>𝑠</m:t>
                        </m:r>
                      </m:e>
                      <m:sub>
                        <m:r>
                          <a:rPr lang="en-US" sz="2000" i="1" dirty="0">
                            <a:solidFill>
                              <a:schemeClr val="tx1">
                                <a:lumMod val="50000"/>
                                <a:lumOff val="50000"/>
                              </a:schemeClr>
                            </a:solidFill>
                            <a:latin typeface="Cambria Math" panose="02040503050406030204" pitchFamily="18" charset="0"/>
                            <a:sym typeface="Helvetica Light"/>
                          </a:rPr>
                          <m:t>𝑡</m:t>
                        </m:r>
                      </m:sub>
                      <m:sup>
                        <m:r>
                          <a:rPr lang="en-US" sz="2000" i="1" dirty="0">
                            <a:solidFill>
                              <a:schemeClr val="tx1">
                                <a:lumMod val="50000"/>
                                <a:lumOff val="50000"/>
                              </a:schemeClr>
                            </a:solidFill>
                            <a:latin typeface="Cambria Math" panose="02040503050406030204" pitchFamily="18" charset="0"/>
                            <a:sym typeface="Helvetica Light"/>
                          </a:rPr>
                          <m:t>𝐵</m:t>
                        </m:r>
                      </m:sup>
                    </m:sSubSup>
                    <m:r>
                      <a:rPr lang="en-US" sz="2000" i="1">
                        <a:solidFill>
                          <a:schemeClr val="tx1">
                            <a:lumMod val="50000"/>
                            <a:lumOff val="50000"/>
                          </a:schemeClr>
                        </a:solidFill>
                        <a:latin typeface="Cambria Math" panose="02040503050406030204" pitchFamily="18" charset="0"/>
                        <a:sym typeface="Helvetica Light"/>
                      </a:rPr>
                      <m:t>:</m:t>
                    </m:r>
                  </m:oMath>
                </a14:m>
                <a:r>
                  <a:rPr lang="en-US" sz="2000" i="1" dirty="0">
                    <a:solidFill>
                      <a:schemeClr val="tx1">
                        <a:lumMod val="50000"/>
                        <a:lumOff val="50000"/>
                      </a:schemeClr>
                    </a:solidFill>
                    <a:latin typeface="Cambria Math" panose="02040503050406030204" pitchFamily="18" charset="0"/>
                    <a:sym typeface="Helvetica Light"/>
                  </a:rPr>
                  <a:t> storage state at t</a:t>
                </a:r>
              </a:p>
            </p:txBody>
          </p:sp>
        </mc:Choice>
        <mc:Fallback xmlns="">
          <p:sp>
            <p:nvSpPr>
              <p:cNvPr id="12" name="TextBox 11"/>
              <p:cNvSpPr txBox="1">
                <a:spLocks noRot="1" noChangeAspect="1" noMove="1" noResize="1" noEditPoints="1" noAdjustHandles="1" noChangeArrowheads="1" noChangeShapeType="1" noTextEdit="1"/>
              </p:cNvSpPr>
              <p:nvPr/>
            </p:nvSpPr>
            <p:spPr>
              <a:xfrm>
                <a:off x="8542698" y="850681"/>
                <a:ext cx="3886200" cy="623825"/>
              </a:xfrm>
              <a:prstGeom prst="rect">
                <a:avLst/>
              </a:prstGeom>
              <a:blipFill>
                <a:blip r:embed="rId7"/>
                <a:stretch>
                  <a:fillRect l="-3762" t="-11765" b="-2451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961366870"/>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sldNum" sz="quarter" idx="2"/>
          </p:nvPr>
        </p:nvSpPr>
        <p:spPr>
          <a:xfrm>
            <a:off x="10335116" y="6387100"/>
            <a:ext cx="301365" cy="29726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grpSp>
        <p:nvGrpSpPr>
          <p:cNvPr id="18" name="Group 17"/>
          <p:cNvGrpSpPr/>
          <p:nvPr/>
        </p:nvGrpSpPr>
        <p:grpSpPr>
          <a:xfrm>
            <a:off x="5060497" y="3115268"/>
            <a:ext cx="5074103" cy="1651911"/>
            <a:chOff x="2635555" y="608637"/>
            <a:chExt cx="2332532" cy="1088903"/>
          </a:xfrm>
        </p:grpSpPr>
        <p:sp>
          <p:nvSpPr>
            <p:cNvPr id="19" name="Rectangle 18"/>
            <p:cNvSpPr/>
            <p:nvPr/>
          </p:nvSpPr>
          <p:spPr>
            <a:xfrm>
              <a:off x="2635555" y="608637"/>
              <a:ext cx="2332532" cy="10889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TextBox 19"/>
            <p:cNvSpPr txBox="1"/>
            <p:nvPr/>
          </p:nvSpPr>
          <p:spPr>
            <a:xfrm>
              <a:off x="3351648" y="621770"/>
              <a:ext cx="900346" cy="301623"/>
            </a:xfrm>
            <a:prstGeom prst="rect">
              <a:avLst/>
            </a:prstGeom>
            <a:noFill/>
          </p:spPr>
          <p:txBody>
            <a:bodyPr wrap="square" rtlCol="0">
              <a:spAutoFit/>
            </a:bodyPr>
            <a:lstStyle/>
            <a:p>
              <a:pPr algn="ctr"/>
              <a:r>
                <a:rPr lang="en-US" sz="2400" dirty="0"/>
                <a:t>Environment</a:t>
              </a:r>
            </a:p>
          </p:txBody>
        </p:sp>
      </p:grpSp>
      <p:grpSp>
        <p:nvGrpSpPr>
          <p:cNvPr id="22" name="Group 21"/>
          <p:cNvGrpSpPr/>
          <p:nvPr/>
        </p:nvGrpSpPr>
        <p:grpSpPr>
          <a:xfrm>
            <a:off x="5182902" y="3637896"/>
            <a:ext cx="2462506" cy="1054842"/>
            <a:chOff x="4452086" y="2478343"/>
            <a:chExt cx="2354683" cy="1088903"/>
          </a:xfrm>
        </p:grpSpPr>
        <p:grpSp>
          <p:nvGrpSpPr>
            <p:cNvPr id="23" name="Group 22"/>
            <p:cNvGrpSpPr/>
            <p:nvPr/>
          </p:nvGrpSpPr>
          <p:grpSpPr>
            <a:xfrm>
              <a:off x="4452086" y="2478343"/>
              <a:ext cx="2354683" cy="1088903"/>
              <a:chOff x="2643696" y="559532"/>
              <a:chExt cx="2354683" cy="1088903"/>
            </a:xfrm>
          </p:grpSpPr>
          <p:sp>
            <p:nvSpPr>
              <p:cNvPr id="26" name="Rectangle 25"/>
              <p:cNvSpPr/>
              <p:nvPr/>
            </p:nvSpPr>
            <p:spPr>
              <a:xfrm>
                <a:off x="2643696" y="559532"/>
                <a:ext cx="2354683" cy="10889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TextBox 26"/>
              <p:cNvSpPr txBox="1"/>
              <p:nvPr/>
            </p:nvSpPr>
            <p:spPr>
              <a:xfrm>
                <a:off x="3000264" y="641450"/>
                <a:ext cx="1619396" cy="413030"/>
              </a:xfrm>
              <a:prstGeom prst="rect">
                <a:avLst/>
              </a:prstGeom>
              <a:noFill/>
            </p:spPr>
            <p:txBody>
              <a:bodyPr wrap="square" rtlCol="0">
                <a:spAutoFit/>
              </a:bodyPr>
              <a:lstStyle/>
              <a:p>
                <a:pPr algn="ctr"/>
                <a:r>
                  <a:rPr lang="en-US" sz="2000" dirty="0"/>
                  <a:t>Storage</a:t>
                </a:r>
              </a:p>
            </p:txBody>
          </p:sp>
        </p:grpSp>
        <mc:AlternateContent xmlns:mc="http://schemas.openxmlformats.org/markup-compatibility/2006" xmlns:a14="http://schemas.microsoft.com/office/drawing/2010/main">
          <mc:Choice Requires="a14">
            <p:sp>
              <p:nvSpPr>
                <p:cNvPr id="24" name="TextBox 23"/>
                <p:cNvSpPr txBox="1"/>
                <p:nvPr/>
              </p:nvSpPr>
              <p:spPr>
                <a:xfrm>
                  <a:off x="4518452" y="2916080"/>
                  <a:ext cx="2266167" cy="39562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𝑠</m:t>
                            </m:r>
                          </m:e>
                          <m:sub>
                            <m: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𝐵</m:t>
                            </m:r>
                          </m:sup>
                        </m:sSubSup>
                        <m:r>
                          <a:rPr lang="en-US" sz="1600" i="1">
                            <a:latin typeface="Cambria Math" panose="02040503050406030204" pitchFamily="18" charset="0"/>
                          </a:rPr>
                          <m:t>=</m:t>
                        </m:r>
                        <m:r>
                          <a:rPr lang="en-US" sz="1600" i="1">
                            <a:latin typeface="Cambria Math" panose="02040503050406030204" pitchFamily="18" charset="0"/>
                          </a:rPr>
                          <m:t>𝑘</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𝑠</m:t>
                                </m:r>
                              </m:e>
                              <m:sub>
                                <m:r>
                                  <a:rPr lang="en-US" sz="1600" i="1">
                                    <a:latin typeface="Cambria Math" panose="02040503050406030204" pitchFamily="18" charset="0"/>
                                  </a:rPr>
                                  <m:t>𝑖</m:t>
                                </m:r>
                                <m:r>
                                  <a:rPr lang="en-US" sz="1600" i="1">
                                    <a:latin typeface="Cambria Math" panose="02040503050406030204" pitchFamily="18" charset="0"/>
                                  </a:rPr>
                                  <m:t>,0</m:t>
                                </m:r>
                              </m:sub>
                              <m:sup>
                                <m:r>
                                  <a:rPr lang="en-US" sz="1600" i="1">
                                    <a:latin typeface="Cambria Math" panose="02040503050406030204" pitchFamily="18" charset="0"/>
                                  </a:rPr>
                                  <m:t>𝐵</m:t>
                                </m:r>
                              </m:sup>
                            </m:sSubSup>
                            <m:r>
                              <a:rPr lang="en-US" sz="1600" i="1">
                                <a:latin typeface="Cambria Math" panose="02040503050406030204" pitchFamily="18" charset="0"/>
                              </a:rPr>
                              <m:t>,</m:t>
                            </m:r>
                            <m:sSub>
                              <m:sSubPr>
                                <m:ctrlPr>
                                  <a:rPr lang="el-GR" sz="1600" i="1">
                                    <a:solidFill>
                                      <a:srgbClr val="000000"/>
                                    </a:solidFill>
                                    <a:latin typeface="Cambria Math" panose="02040503050406030204" pitchFamily="18" charset="0"/>
                                    <a:sym typeface="Helvetica Light"/>
                                  </a:rPr>
                                </m:ctrlPr>
                              </m:sSubPr>
                              <m:e>
                                <m:r>
                                  <a:rPr lang="en-US" sz="1600">
                                    <a:solidFill>
                                      <a:srgbClr val="000000"/>
                                    </a:solidFill>
                                    <a:latin typeface="Cambria Math" panose="02040503050406030204" pitchFamily="18" charset="0"/>
                                    <a:sym typeface="Helvetica Light"/>
                                  </a:rPr>
                                  <m:t> </m:t>
                                </m:r>
                                <m:r>
                                  <m:rPr>
                                    <m:sty m:val="p"/>
                                  </m:rPr>
                                  <a:rPr lang="el-GR" sz="1600">
                                    <a:solidFill>
                                      <a:srgbClr val="000000"/>
                                    </a:solidFill>
                                    <a:latin typeface="Cambria Math" panose="02040503050406030204" pitchFamily="18" charset="0"/>
                                    <a:sym typeface="Helvetica Light"/>
                                  </a:rPr>
                                  <m:t>Δ</m:t>
                                </m:r>
                                <m:r>
                                  <a:rPr lang="en-US" sz="1600" i="1">
                                    <a:solidFill>
                                      <a:srgbClr val="000000"/>
                                    </a:solidFill>
                                    <a:latin typeface="Cambria Math" panose="02040503050406030204" pitchFamily="18" charset="0"/>
                                    <a:sym typeface="Helvetica Light"/>
                                  </a:rPr>
                                  <m:t>𝑃</m:t>
                                </m:r>
                              </m:e>
                              <m:sub>
                                <m:r>
                                  <a:rPr lang="en-US" sz="1600" i="1">
                                    <a:solidFill>
                                      <a:srgbClr val="000000"/>
                                    </a:solidFill>
                                    <a:latin typeface="Cambria Math" panose="02040503050406030204" pitchFamily="18" charset="0"/>
                                    <a:sym typeface="Helvetica Light"/>
                                  </a:rPr>
                                  <m:t>𝑖</m:t>
                                </m:r>
                                <m:r>
                                  <a:rPr lang="en-US" sz="1600" i="1">
                                    <a:solidFill>
                                      <a:srgbClr val="000000"/>
                                    </a:solidFill>
                                    <a:latin typeface="Cambria Math" panose="02040503050406030204" pitchFamily="18" charset="0"/>
                                    <a:sym typeface="Helvetica Light"/>
                                  </a:rPr>
                                  <m:t>,0</m:t>
                                </m:r>
                              </m:sub>
                            </m:sSub>
                          </m:e>
                        </m:d>
                      </m:oMath>
                    </m:oMathPara>
                  </a14:m>
                  <a:endParaRPr lang="en-US" sz="1600" dirty="0"/>
                </a:p>
              </p:txBody>
            </p:sp>
          </mc:Choice>
          <mc:Fallback xmlns="">
            <p:sp>
              <p:nvSpPr>
                <p:cNvPr id="24" name="TextBox 23"/>
                <p:cNvSpPr txBox="1">
                  <a:spLocks noRot="1" noChangeAspect="1" noMove="1" noResize="1" noEditPoints="1" noAdjustHandles="1" noChangeArrowheads="1" noChangeShapeType="1" noTextEdit="1"/>
                </p:cNvSpPr>
                <p:nvPr/>
              </p:nvSpPr>
              <p:spPr>
                <a:xfrm>
                  <a:off x="4518452" y="2916080"/>
                  <a:ext cx="2266167" cy="395621"/>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5" name="TextBox 34"/>
              <p:cNvSpPr txBox="1"/>
              <p:nvPr/>
            </p:nvSpPr>
            <p:spPr>
              <a:xfrm>
                <a:off x="3963953" y="6039035"/>
                <a:ext cx="2980393" cy="4397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𝑖</m:t>
                          </m:r>
                          <m:r>
                            <a:rPr lang="en-US" sz="2000" i="1">
                              <a:latin typeface="Cambria Math" panose="02040503050406030204" pitchFamily="18" charset="0"/>
                            </a:rPr>
                            <m:t>,0</m:t>
                          </m:r>
                        </m:sub>
                      </m:sSub>
                      <m:r>
                        <a:rPr lang="en-US" sz="2000" i="1">
                          <a:latin typeface="Cambria Math" panose="02040503050406030204" pitchFamily="18" charset="0"/>
                        </a:rPr>
                        <m:t>=</m:t>
                      </m:r>
                      <m:d>
                        <m:dPr>
                          <m:ctrlPr>
                            <a:rPr lang="en-US" sz="2000" i="1">
                              <a:solidFill>
                                <a:srgbClr val="000000"/>
                              </a:solidFill>
                              <a:latin typeface="Cambria Math" panose="02040503050406030204" pitchFamily="18" charset="0"/>
                              <a:sym typeface="Helvetica Light"/>
                            </a:rPr>
                          </m:ctrlPr>
                        </m:dPr>
                        <m:e>
                          <m:sSub>
                            <m:sSubPr>
                              <m:ctrlPr>
                                <a:rPr lang="en-US" sz="2000" i="1">
                                  <a:solidFill>
                                    <a:srgbClr val="000000"/>
                                  </a:solidFill>
                                  <a:latin typeface="Cambria Math" panose="02040503050406030204" pitchFamily="18" charset="0"/>
                                  <a:sym typeface="Helvetica Light"/>
                                </a:rPr>
                              </m:ctrlPr>
                            </m:sSubPr>
                            <m:e>
                              <m:r>
                                <a:rPr lang="en-US" sz="2000" i="1">
                                  <a:solidFill>
                                    <a:srgbClr val="000000"/>
                                  </a:solidFill>
                                  <a:latin typeface="Cambria Math" panose="02040503050406030204" pitchFamily="18" charset="0"/>
                                  <a:sym typeface="Helvetica Light"/>
                                </a:rPr>
                                <m:t>𝑎</m:t>
                              </m:r>
                            </m:e>
                            <m:sub>
                              <m:r>
                                <a:rPr lang="en-US" sz="2000" i="1">
                                  <a:solidFill>
                                    <a:srgbClr val="000000"/>
                                  </a:solidFill>
                                  <a:latin typeface="Cambria Math" panose="02040503050406030204" pitchFamily="18" charset="0"/>
                                  <a:sym typeface="Helvetica Light"/>
                                </a:rPr>
                                <m:t>𝑖</m:t>
                              </m:r>
                              <m:r>
                                <a:rPr lang="en-US" sz="2000" i="1">
                                  <a:solidFill>
                                    <a:srgbClr val="000000"/>
                                  </a:solidFill>
                                  <a:latin typeface="Cambria Math" panose="02040503050406030204" pitchFamily="18" charset="0"/>
                                  <a:sym typeface="Helvetica Light"/>
                                </a:rPr>
                                <m:t>,0</m:t>
                              </m:r>
                            </m:sub>
                          </m:sSub>
                          <m:sSub>
                            <m:sSubPr>
                              <m:ctrlPr>
                                <a:rPr lang="el-GR" sz="2000" i="1">
                                  <a:solidFill>
                                    <a:srgbClr val="000000"/>
                                  </a:solidFill>
                                  <a:latin typeface="Cambria Math" panose="02040503050406030204" pitchFamily="18" charset="0"/>
                                  <a:sym typeface="Helvetica Light"/>
                                </a:rPr>
                              </m:ctrlPr>
                            </m:sSubPr>
                            <m:e>
                              <m:r>
                                <a:rPr lang="el-GR" sz="2000">
                                  <a:solidFill>
                                    <a:srgbClr val="000000"/>
                                  </a:solidFill>
                                  <a:latin typeface="Cambria Math" panose="02040503050406030204" pitchFamily="18" charset="0"/>
                                  <a:sym typeface="Helvetica Light"/>
                                </a:rPr>
                                <m:t>,</m:t>
                              </m:r>
                              <m:r>
                                <a:rPr lang="en-US" sz="2000">
                                  <a:solidFill>
                                    <a:srgbClr val="000000"/>
                                  </a:solidFill>
                                  <a:latin typeface="Cambria Math" panose="02040503050406030204" pitchFamily="18" charset="0"/>
                                  <a:sym typeface="Helvetica Light"/>
                                </a:rPr>
                                <m:t> </m:t>
                              </m:r>
                              <m:r>
                                <m:rPr>
                                  <m:sty m:val="p"/>
                                </m:rPr>
                                <a:rPr lang="el-GR" sz="2000">
                                  <a:solidFill>
                                    <a:srgbClr val="000000"/>
                                  </a:solidFill>
                                  <a:latin typeface="Cambria Math" panose="02040503050406030204" pitchFamily="18" charset="0"/>
                                  <a:sym typeface="Helvetica Light"/>
                                </a:rPr>
                                <m:t>Δ</m:t>
                              </m:r>
                              <m:r>
                                <a:rPr lang="en-US" sz="2000" i="1">
                                  <a:solidFill>
                                    <a:srgbClr val="000000"/>
                                  </a:solidFill>
                                  <a:latin typeface="Cambria Math" panose="02040503050406030204" pitchFamily="18" charset="0"/>
                                  <a:sym typeface="Helvetica Light"/>
                                </a:rPr>
                                <m:t>𝑃</m:t>
                              </m:r>
                            </m:e>
                            <m:sub>
                              <m:r>
                                <a:rPr lang="en-US" sz="2000" i="1">
                                  <a:solidFill>
                                    <a:srgbClr val="000000"/>
                                  </a:solidFill>
                                  <a:latin typeface="Cambria Math" panose="02040503050406030204" pitchFamily="18" charset="0"/>
                                  <a:sym typeface="Helvetica Light"/>
                                </a:rPr>
                                <m:t>𝑖</m:t>
                              </m:r>
                              <m:r>
                                <a:rPr lang="en-US" sz="2000" i="1">
                                  <a:solidFill>
                                    <a:srgbClr val="000000"/>
                                  </a:solidFill>
                                  <a:latin typeface="Cambria Math" panose="02040503050406030204" pitchFamily="18" charset="0"/>
                                  <a:sym typeface="Helvetica Light"/>
                                </a:rPr>
                                <m:t>,0</m:t>
                              </m:r>
                            </m:sub>
                          </m:sSub>
                        </m:e>
                      </m:d>
                    </m:oMath>
                  </m:oMathPara>
                </a14:m>
                <a:endParaRPr lang="en-US" sz="2000" dirty="0"/>
              </a:p>
            </p:txBody>
          </p:sp>
        </mc:Choice>
        <mc:Fallback xmlns="">
          <p:sp>
            <p:nvSpPr>
              <p:cNvPr id="35" name="TextBox 34"/>
              <p:cNvSpPr txBox="1">
                <a:spLocks noRot="1" noChangeAspect="1" noMove="1" noResize="1" noEditPoints="1" noAdjustHandles="1" noChangeArrowheads="1" noChangeShapeType="1" noTextEdit="1"/>
              </p:cNvSpPr>
              <p:nvPr/>
            </p:nvSpPr>
            <p:spPr>
              <a:xfrm>
                <a:off x="3963953" y="6039035"/>
                <a:ext cx="2980393" cy="439736"/>
              </a:xfrm>
              <a:prstGeom prst="rect">
                <a:avLst/>
              </a:prstGeom>
              <a:blipFill>
                <a:blip r:embed="rId6"/>
                <a:stretch>
                  <a:fillRect/>
                </a:stretch>
              </a:blipFill>
            </p:spPr>
            <p:txBody>
              <a:bodyPr/>
              <a:lstStyle/>
              <a:p>
                <a:r>
                  <a:rPr lang="en-US">
                    <a:noFill/>
                  </a:rPr>
                  <a:t> </a:t>
                </a:r>
              </a:p>
            </p:txBody>
          </p:sp>
        </mc:Fallback>
      </mc:AlternateContent>
      <p:grpSp>
        <p:nvGrpSpPr>
          <p:cNvPr id="36" name="Group 35"/>
          <p:cNvGrpSpPr/>
          <p:nvPr/>
        </p:nvGrpSpPr>
        <p:grpSpPr>
          <a:xfrm>
            <a:off x="1881152" y="3115714"/>
            <a:ext cx="2767672" cy="1651465"/>
            <a:chOff x="381000" y="3276601"/>
            <a:chExt cx="2687971" cy="1611336"/>
          </a:xfrm>
        </p:grpSpPr>
        <p:grpSp>
          <p:nvGrpSpPr>
            <p:cNvPr id="37" name="Group 36"/>
            <p:cNvGrpSpPr/>
            <p:nvPr/>
          </p:nvGrpSpPr>
          <p:grpSpPr>
            <a:xfrm>
              <a:off x="381000" y="3276601"/>
              <a:ext cx="2687971" cy="1611336"/>
              <a:chOff x="2643696" y="559532"/>
              <a:chExt cx="2332532" cy="1088903"/>
            </a:xfrm>
          </p:grpSpPr>
          <p:sp>
            <p:nvSpPr>
              <p:cNvPr id="39" name="Rectangle 38"/>
              <p:cNvSpPr/>
              <p:nvPr/>
            </p:nvSpPr>
            <p:spPr>
              <a:xfrm>
                <a:off x="2643696" y="559532"/>
                <a:ext cx="2332532" cy="10889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TextBox 39"/>
              <p:cNvSpPr txBox="1"/>
              <p:nvPr/>
            </p:nvSpPr>
            <p:spPr>
              <a:xfrm>
                <a:off x="2872892" y="622419"/>
                <a:ext cx="1656526" cy="304401"/>
              </a:xfrm>
              <a:prstGeom prst="rect">
                <a:avLst/>
              </a:prstGeom>
              <a:noFill/>
            </p:spPr>
            <p:txBody>
              <a:bodyPr wrap="square" rtlCol="0">
                <a:spAutoFit/>
              </a:bodyPr>
              <a:lstStyle/>
              <a:p>
                <a:pPr algn="ctr"/>
                <a:r>
                  <a:rPr lang="en-US" sz="2400" dirty="0"/>
                  <a:t>DRL  Agent</a:t>
                </a:r>
              </a:p>
            </p:txBody>
          </p:sp>
        </p:grpSp>
        <p:pic>
          <p:nvPicPr>
            <p:cNvPr id="38" name="Picture 37"/>
            <p:cNvPicPr>
              <a:picLocks noChangeAspect="1"/>
            </p:cNvPicPr>
            <p:nvPr/>
          </p:nvPicPr>
          <p:blipFill rotWithShape="1">
            <a:blip r:embed="rId7" cstate="print">
              <a:extLst>
                <a:ext uri="{28A0092B-C50C-407E-A947-70E740481C1C}">
                  <a14:useLocalDpi xmlns:a14="http://schemas.microsoft.com/office/drawing/2010/main" val="0"/>
                </a:ext>
              </a:extLst>
            </a:blip>
            <a:srcRect t="10328" b="-1310"/>
            <a:stretch/>
          </p:blipFill>
          <p:spPr>
            <a:xfrm>
              <a:off x="780818" y="3877452"/>
              <a:ext cx="1942265" cy="881251"/>
            </a:xfrm>
            <a:prstGeom prst="rect">
              <a:avLst/>
            </a:prstGeom>
          </p:spPr>
        </p:pic>
      </p:grpSp>
      <p:sp>
        <p:nvSpPr>
          <p:cNvPr id="41" name="Curved Down Arrow 40"/>
          <p:cNvSpPr/>
          <p:nvPr/>
        </p:nvSpPr>
        <p:spPr>
          <a:xfrm flipV="1">
            <a:off x="3030962" y="4767179"/>
            <a:ext cx="4741438" cy="1229042"/>
          </a:xfrm>
          <a:prstGeom prst="curvedDownArrow">
            <a:avLst>
              <a:gd name="adj1" fmla="val 7438"/>
              <a:gd name="adj2" fmla="val 14667"/>
              <a:gd name="adj3" fmla="val 165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2" name="Group 41"/>
          <p:cNvGrpSpPr/>
          <p:nvPr/>
        </p:nvGrpSpPr>
        <p:grpSpPr>
          <a:xfrm>
            <a:off x="7645410" y="3637897"/>
            <a:ext cx="2489191" cy="1051534"/>
            <a:chOff x="7692625" y="2478344"/>
            <a:chExt cx="2456202" cy="1088903"/>
          </a:xfrm>
        </p:grpSpPr>
        <p:grpSp>
          <p:nvGrpSpPr>
            <p:cNvPr id="43" name="Group 42"/>
            <p:cNvGrpSpPr/>
            <p:nvPr/>
          </p:nvGrpSpPr>
          <p:grpSpPr>
            <a:xfrm>
              <a:off x="7692625" y="2478344"/>
              <a:ext cx="2332533" cy="1088903"/>
              <a:chOff x="7558343" y="2177808"/>
              <a:chExt cx="2332533" cy="1088903"/>
            </a:xfrm>
          </p:grpSpPr>
          <p:sp>
            <p:nvSpPr>
              <p:cNvPr id="45" name="Rectangle 44"/>
              <p:cNvSpPr/>
              <p:nvPr/>
            </p:nvSpPr>
            <p:spPr>
              <a:xfrm>
                <a:off x="7558343" y="2177808"/>
                <a:ext cx="2332533" cy="10889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TextBox 45"/>
              <p:cNvSpPr txBox="1"/>
              <p:nvPr/>
            </p:nvSpPr>
            <p:spPr>
              <a:xfrm>
                <a:off x="7558343" y="2282049"/>
                <a:ext cx="2332533" cy="414329"/>
              </a:xfrm>
              <a:prstGeom prst="rect">
                <a:avLst/>
              </a:prstGeom>
              <a:noFill/>
            </p:spPr>
            <p:txBody>
              <a:bodyPr wrap="square" rtlCol="0">
                <a:spAutoFit/>
              </a:bodyPr>
              <a:lstStyle/>
              <a:p>
                <a:pPr algn="ctr"/>
                <a:r>
                  <a:rPr lang="en-US" sz="2000" dirty="0"/>
                  <a:t>CID Market</a:t>
                </a:r>
              </a:p>
            </p:txBody>
          </p:sp>
        </p:grpSp>
        <mc:AlternateContent xmlns:mc="http://schemas.openxmlformats.org/markup-compatibility/2006" xmlns:a14="http://schemas.microsoft.com/office/drawing/2010/main">
          <mc:Choice Requires="a14">
            <p:sp>
              <p:nvSpPr>
                <p:cNvPr id="44" name="TextBox 43"/>
                <p:cNvSpPr txBox="1"/>
                <p:nvPr/>
              </p:nvSpPr>
              <p:spPr>
                <a:xfrm>
                  <a:off x="7692625" y="2916080"/>
                  <a:ext cx="2456202" cy="38345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𝑠</m:t>
                            </m:r>
                          </m:e>
                          <m:sub>
                            <m:r>
                              <a:rPr lang="en-US" sz="1600" i="1">
                                <a:latin typeface="Cambria Math" panose="02040503050406030204" pitchFamily="18" charset="0"/>
                              </a:rPr>
                              <m:t>1</m:t>
                            </m:r>
                          </m:sub>
                          <m:sup>
                            <m:r>
                              <a:rPr lang="en-US" sz="1600" i="1">
                                <a:solidFill>
                                  <a:srgbClr val="000000"/>
                                </a:solidFill>
                                <a:latin typeface="Cambria Math" panose="02040503050406030204" pitchFamily="18" charset="0"/>
                                <a:sym typeface="Helvetica Light"/>
                              </a:rPr>
                              <m:t>𝑂𝐵</m:t>
                            </m:r>
                          </m:sup>
                        </m:sSubSup>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𝑠</m:t>
                                </m:r>
                              </m:e>
                              <m:sub>
                                <m:r>
                                  <a:rPr lang="en-US" sz="1600" i="1">
                                    <a:latin typeface="Cambria Math" panose="02040503050406030204" pitchFamily="18" charset="0"/>
                                  </a:rPr>
                                  <m:t>0</m:t>
                                </m:r>
                              </m:sub>
                              <m:sup>
                                <m:r>
                                  <a:rPr lang="en-US" sz="1600" i="1">
                                    <a:solidFill>
                                      <a:srgbClr val="000000"/>
                                    </a:solidFill>
                                    <a:latin typeface="Cambria Math" panose="02040503050406030204" pitchFamily="18" charset="0"/>
                                    <a:sym typeface="Helvetica Light"/>
                                  </a:rPr>
                                  <m:t>𝑂𝐵</m:t>
                                </m:r>
                              </m:sup>
                            </m:sSubSup>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𝑖</m:t>
                                </m:r>
                                <m:r>
                                  <a:rPr lang="en-US" sz="1600" i="1">
                                    <a:latin typeface="Cambria Math" panose="02040503050406030204" pitchFamily="18" charset="0"/>
                                  </a:rPr>
                                  <m:t>,0</m:t>
                                </m:r>
                              </m:sub>
                            </m:sSub>
                            <m:r>
                              <a:rPr lang="en-US" sz="1600" i="1">
                                <a:latin typeface="Cambria Math" panose="02040503050406030204" pitchFamily="18" charset="0"/>
                              </a:rPr>
                              <m:t>,</m:t>
                            </m:r>
                            <m:sSub>
                              <m:sSubPr>
                                <m:ctrlPr>
                                  <a:rPr lang="en-US" sz="1600" i="1">
                                    <a:solidFill>
                                      <a:srgbClr val="000000"/>
                                    </a:solidFill>
                                    <a:latin typeface="Cambria Math" panose="02040503050406030204" pitchFamily="18" charset="0"/>
                                    <a:sym typeface="Helvetica Light"/>
                                  </a:rPr>
                                </m:ctrlPr>
                              </m:sSubPr>
                              <m:e>
                                <m:r>
                                  <a:rPr lang="en-US" sz="1600" i="1">
                                    <a:solidFill>
                                      <a:srgbClr val="000000"/>
                                    </a:solidFill>
                                    <a:latin typeface="Cambria Math" panose="02040503050406030204" pitchFamily="18" charset="0"/>
                                    <a:sym typeface="Helvetica Light"/>
                                  </a:rPr>
                                  <m:t>𝑎</m:t>
                                </m:r>
                              </m:e>
                              <m:sub>
                                <m:r>
                                  <a:rPr lang="en-US" sz="1600" i="1">
                                    <a:solidFill>
                                      <a:srgbClr val="000000"/>
                                    </a:solidFill>
                                    <a:latin typeface="Cambria Math" panose="02040503050406030204" pitchFamily="18" charset="0"/>
                                    <a:sym typeface="Helvetica Light"/>
                                  </a:rPr>
                                  <m:t>−</m:t>
                                </m:r>
                                <m:r>
                                  <a:rPr lang="en-US" sz="1600" i="1">
                                    <a:solidFill>
                                      <a:srgbClr val="000000"/>
                                    </a:solidFill>
                                    <a:latin typeface="Cambria Math" panose="02040503050406030204" pitchFamily="18" charset="0"/>
                                    <a:sym typeface="Helvetica Light"/>
                                  </a:rPr>
                                  <m:t>𝑖</m:t>
                                </m:r>
                                <m:r>
                                  <a:rPr lang="en-US" sz="1600" i="1">
                                    <a:solidFill>
                                      <a:srgbClr val="000000"/>
                                    </a:solidFill>
                                    <a:latin typeface="Cambria Math" panose="02040503050406030204" pitchFamily="18" charset="0"/>
                                    <a:sym typeface="Helvetica Light"/>
                                  </a:rPr>
                                  <m:t>,0</m:t>
                                </m:r>
                              </m:sub>
                            </m:sSub>
                          </m:e>
                        </m:d>
                      </m:oMath>
                    </m:oMathPara>
                  </a14:m>
                  <a:endParaRPr lang="en-US" sz="1600" dirty="0"/>
                </a:p>
              </p:txBody>
            </p:sp>
          </mc:Choice>
          <mc:Fallback xmlns="">
            <p:sp>
              <p:nvSpPr>
                <p:cNvPr id="44" name="TextBox 43"/>
                <p:cNvSpPr txBox="1">
                  <a:spLocks noRot="1" noChangeAspect="1" noMove="1" noResize="1" noEditPoints="1" noAdjustHandles="1" noChangeArrowheads="1" noChangeShapeType="1" noTextEdit="1"/>
                </p:cNvSpPr>
                <p:nvPr/>
              </p:nvSpPr>
              <p:spPr>
                <a:xfrm>
                  <a:off x="7692625" y="2916080"/>
                  <a:ext cx="2456202" cy="383453"/>
                </a:xfrm>
                <a:prstGeom prst="rect">
                  <a:avLst/>
                </a:prstGeom>
                <a:blipFill>
                  <a:blip r:embed="rId8"/>
                  <a:stretch>
                    <a:fillRect b="-6557"/>
                  </a:stretch>
                </a:blipFill>
              </p:spPr>
              <p:txBody>
                <a:bodyPr/>
                <a:lstStyle/>
                <a:p>
                  <a:r>
                    <a:rPr lang="en-US">
                      <a:noFill/>
                    </a:rPr>
                    <a:t> </a:t>
                  </a:r>
                </a:p>
              </p:txBody>
            </p:sp>
          </mc:Fallback>
        </mc:AlternateContent>
      </p:grpSp>
      <p:sp>
        <p:nvSpPr>
          <p:cNvPr id="48" name="Curved Down Arrow 47"/>
          <p:cNvSpPr/>
          <p:nvPr/>
        </p:nvSpPr>
        <p:spPr>
          <a:xfrm flipH="1">
            <a:off x="3028950" y="1884232"/>
            <a:ext cx="4743450" cy="1205826"/>
          </a:xfrm>
          <a:prstGeom prst="curvedDownArrow">
            <a:avLst>
              <a:gd name="adj1" fmla="val 7438"/>
              <a:gd name="adj2" fmla="val 14667"/>
              <a:gd name="adj3" fmla="val 165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9" name="TextBox 48"/>
              <p:cNvSpPr txBox="1"/>
              <p:nvPr/>
            </p:nvSpPr>
            <p:spPr>
              <a:xfrm>
                <a:off x="4276685" y="1029320"/>
                <a:ext cx="2458182" cy="4451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,0</m:t>
                          </m:r>
                        </m:sub>
                      </m:sSub>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,0</m:t>
                              </m:r>
                            </m:sub>
                            <m:sup>
                              <m:r>
                                <a:rPr lang="en-US" sz="2000" i="1">
                                  <a:solidFill>
                                    <a:srgbClr val="000000"/>
                                  </a:solidFill>
                                  <a:latin typeface="Cambria Math" panose="02040503050406030204" pitchFamily="18" charset="0"/>
                                  <a:sym typeface="Helvetica Light"/>
                                </a:rPr>
                                <m:t>𝐵</m:t>
                              </m:r>
                            </m:sup>
                          </m:sSubSup>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0</m:t>
                              </m:r>
                            </m:sub>
                            <m:sup>
                              <m:r>
                                <a:rPr lang="en-US" sz="2000" i="1">
                                  <a:solidFill>
                                    <a:srgbClr val="000000"/>
                                  </a:solidFill>
                                  <a:latin typeface="Cambria Math" panose="02040503050406030204" pitchFamily="18" charset="0"/>
                                  <a:sym typeface="Helvetica Light"/>
                                </a:rPr>
                                <m:t>𝑂𝐵</m:t>
                              </m:r>
                            </m:sup>
                          </m:sSubSup>
                        </m:e>
                      </m:d>
                    </m:oMath>
                  </m:oMathPara>
                </a14:m>
                <a:endParaRPr lang="en-US" sz="2000" dirty="0">
                  <a:latin typeface="Cambria Math" panose="02040503050406030204" pitchFamily="18" charset="0"/>
                  <a:ea typeface="Cambria Math" panose="020405030504060302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276685" y="1029320"/>
                <a:ext cx="2458182" cy="445186"/>
              </a:xfrm>
              <a:prstGeom prst="rect">
                <a:avLst/>
              </a:prstGeom>
              <a:blipFill>
                <a:blip r:embed="rId9"/>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Decision Process</a:t>
            </a:r>
          </a:p>
        </p:txBody>
      </p:sp>
      <mc:AlternateContent xmlns:mc="http://schemas.openxmlformats.org/markup-compatibility/2006" xmlns:a14="http://schemas.microsoft.com/office/drawing/2010/main">
        <mc:Choice Requires="a14">
          <p:sp>
            <p:nvSpPr>
              <p:cNvPr id="3" name="Rectangle 2"/>
              <p:cNvSpPr/>
              <p:nvPr/>
            </p:nvSpPr>
            <p:spPr>
              <a:xfrm>
                <a:off x="8458200" y="1554975"/>
                <a:ext cx="2615973" cy="658514"/>
              </a:xfrm>
              <a:prstGeom prst="rect">
                <a:avLst/>
              </a:prstGeom>
            </p:spPr>
            <p:txBody>
              <a:bodyPr wrap="none">
                <a:spAutoFit/>
              </a:bodyPr>
              <a:lstStyle/>
              <a:p>
                <a:pPr marL="91440" indent="-137160" defTabSz="584200" hangingPunct="0">
                  <a:buFont typeface="Arial" panose="020B0604020202020204" pitchFamily="34" charset="0"/>
                  <a:buChar char="•"/>
                </a:pPr>
                <a14:m>
                  <m:oMath xmlns:m="http://schemas.openxmlformats.org/officeDocument/2006/math">
                    <m:sSub>
                      <m:sSubPr>
                        <m:ctrlPr>
                          <a:rPr lang="en-US" i="1">
                            <a:solidFill>
                              <a:schemeClr val="tx1">
                                <a:lumMod val="50000"/>
                                <a:lumOff val="50000"/>
                              </a:schemeClr>
                            </a:solidFill>
                            <a:latin typeface="Cambria Math" panose="02040503050406030204" pitchFamily="18" charset="0"/>
                            <a:sym typeface="Helvetica Light"/>
                          </a:rPr>
                        </m:ctrlPr>
                      </m:sSubPr>
                      <m:e>
                        <m:r>
                          <a:rPr lang="en-US" i="1">
                            <a:solidFill>
                              <a:schemeClr val="tx1">
                                <a:lumMod val="50000"/>
                                <a:lumOff val="50000"/>
                              </a:schemeClr>
                            </a:solidFill>
                            <a:latin typeface="Cambria Math" panose="02040503050406030204" pitchFamily="18" charset="0"/>
                            <a:sym typeface="Helvetica Light"/>
                          </a:rPr>
                          <m:t>𝑎</m:t>
                        </m:r>
                      </m:e>
                      <m:sub>
                        <m:r>
                          <a:rPr lang="en-US" i="1">
                            <a:solidFill>
                              <a:schemeClr val="tx1">
                                <a:lumMod val="50000"/>
                                <a:lumOff val="50000"/>
                              </a:schemeClr>
                            </a:solidFill>
                            <a:latin typeface="Cambria Math" panose="02040503050406030204" pitchFamily="18" charset="0"/>
                            <a:sym typeface="Helvetica Light"/>
                          </a:rPr>
                          <m:t>𝑡</m:t>
                        </m:r>
                      </m:sub>
                    </m:sSub>
                    <m:r>
                      <a:rPr lang="en-US" i="1">
                        <a:solidFill>
                          <a:schemeClr val="tx1">
                            <a:lumMod val="50000"/>
                            <a:lumOff val="50000"/>
                          </a:schemeClr>
                        </a:solidFill>
                        <a:latin typeface="Cambria Math" panose="02040503050406030204" pitchFamily="18" charset="0"/>
                        <a:sym typeface="Helvetica Light"/>
                      </a:rPr>
                      <m:t>:</m:t>
                    </m:r>
                  </m:oMath>
                </a14:m>
                <a:r>
                  <a:rPr lang="en-US" i="1" dirty="0">
                    <a:solidFill>
                      <a:schemeClr val="tx1">
                        <a:lumMod val="50000"/>
                        <a:lumOff val="50000"/>
                      </a:schemeClr>
                    </a:solidFill>
                    <a:latin typeface="Cambria Math" panose="02040503050406030204" pitchFamily="18" charset="0"/>
                    <a:sym typeface="Helvetica Light"/>
                  </a:rPr>
                  <a:t> orders submitted</a:t>
                </a:r>
                <a:endParaRPr lang="en-US" i="1" dirty="0">
                  <a:solidFill>
                    <a:schemeClr val="bg2">
                      <a:lumMod val="50000"/>
                    </a:schemeClr>
                  </a:solidFill>
                  <a:latin typeface="Cambria Math" panose="02040503050406030204" pitchFamily="18" charset="0"/>
                  <a:sym typeface="Helvetica Light"/>
                </a:endParaRPr>
              </a:p>
              <a:p>
                <a:pPr marL="91440" indent="-137160" defTabSz="584200" hangingPunct="0">
                  <a:buFont typeface="Arial" panose="020B0604020202020204" pitchFamily="34" charset="0"/>
                  <a:buChar char="•"/>
                </a:pPr>
                <a14:m>
                  <m:oMath xmlns:m="http://schemas.openxmlformats.org/officeDocument/2006/math">
                    <m:sSub>
                      <m:sSubPr>
                        <m:ctrlPr>
                          <a:rPr lang="en-US" i="1">
                            <a:solidFill>
                              <a:schemeClr val="bg2">
                                <a:lumMod val="50000"/>
                              </a:schemeClr>
                            </a:solidFill>
                            <a:latin typeface="Cambria Math" panose="02040503050406030204" pitchFamily="18" charset="0"/>
                            <a:sym typeface="Helvetica Light"/>
                          </a:rPr>
                        </m:ctrlPr>
                      </m:sSubPr>
                      <m:e>
                        <m:r>
                          <m:rPr>
                            <m:sty m:val="p"/>
                          </m:rPr>
                          <a:rPr lang="el-GR">
                            <a:solidFill>
                              <a:schemeClr val="bg2">
                                <a:lumMod val="50000"/>
                              </a:schemeClr>
                            </a:solidFill>
                            <a:latin typeface="Cambria Math" panose="02040503050406030204" pitchFamily="18" charset="0"/>
                            <a:sym typeface="Helvetica Light"/>
                          </a:rPr>
                          <m:t>Δ</m:t>
                        </m:r>
                        <m:r>
                          <a:rPr lang="en-US" i="1">
                            <a:solidFill>
                              <a:schemeClr val="bg2">
                                <a:lumMod val="50000"/>
                              </a:schemeClr>
                            </a:solidFill>
                            <a:latin typeface="Cambria Math" panose="02040503050406030204" pitchFamily="18" charset="0"/>
                            <a:sym typeface="Helvetica Light"/>
                          </a:rPr>
                          <m:t>𝑃</m:t>
                        </m:r>
                      </m:e>
                      <m:sub>
                        <m:r>
                          <a:rPr lang="en-US" i="1">
                            <a:solidFill>
                              <a:schemeClr val="bg2">
                                <a:lumMod val="50000"/>
                              </a:schemeClr>
                            </a:solidFill>
                            <a:latin typeface="Cambria Math" panose="02040503050406030204" pitchFamily="18" charset="0"/>
                            <a:sym typeface="Helvetica Light"/>
                          </a:rPr>
                          <m:t>𝑖</m:t>
                        </m:r>
                        <m:r>
                          <a:rPr lang="en-US" i="1">
                            <a:solidFill>
                              <a:schemeClr val="bg2">
                                <a:lumMod val="50000"/>
                              </a:schemeClr>
                            </a:solidFill>
                            <a:latin typeface="Cambria Math" panose="02040503050406030204" pitchFamily="18" charset="0"/>
                            <a:sym typeface="Helvetica Light"/>
                          </a:rPr>
                          <m:t>,</m:t>
                        </m:r>
                        <m:r>
                          <a:rPr lang="el-GR" i="1">
                            <a:solidFill>
                              <a:schemeClr val="bg2">
                                <a:lumMod val="50000"/>
                              </a:schemeClr>
                            </a:solidFill>
                            <a:latin typeface="Cambria Math" panose="02040503050406030204" pitchFamily="18" charset="0"/>
                            <a:sym typeface="Helvetica Light"/>
                          </a:rPr>
                          <m:t>𝜏</m:t>
                        </m:r>
                      </m:sub>
                    </m:sSub>
                  </m:oMath>
                </a14:m>
                <a:r>
                  <a:rPr lang="en-US" i="1" dirty="0">
                    <a:solidFill>
                      <a:schemeClr val="tx1">
                        <a:lumMod val="50000"/>
                        <a:lumOff val="50000"/>
                      </a:schemeClr>
                    </a:solidFill>
                    <a:latin typeface="Cambria Math" panose="02040503050406030204" pitchFamily="18" charset="0"/>
                    <a:sym typeface="Helvetica Light"/>
                  </a:rPr>
                  <a:t>: charge/discharge</a:t>
                </a:r>
                <a:endParaRPr lang="en-US" i="1" dirty="0">
                  <a:solidFill>
                    <a:schemeClr val="bg2">
                      <a:lumMod val="50000"/>
                    </a:schemeClr>
                  </a:solidFill>
                  <a:latin typeface="Cambria Math" panose="02040503050406030204" pitchFamily="18" charset="0"/>
                  <a:sym typeface="Helvetica Light"/>
                </a:endParaRPr>
              </a:p>
            </p:txBody>
          </p:sp>
        </mc:Choice>
        <mc:Fallback xmlns="">
          <p:sp>
            <p:nvSpPr>
              <p:cNvPr id="3" name="Rectangle 2"/>
              <p:cNvSpPr>
                <a:spLocks noRot="1" noChangeAspect="1" noMove="1" noResize="1" noEditPoints="1" noAdjustHandles="1" noChangeArrowheads="1" noChangeShapeType="1" noTextEdit="1"/>
              </p:cNvSpPr>
              <p:nvPr/>
            </p:nvSpPr>
            <p:spPr>
              <a:xfrm>
                <a:off x="8458200" y="1554975"/>
                <a:ext cx="2615973" cy="658514"/>
              </a:xfrm>
              <a:prstGeom prst="rect">
                <a:avLst/>
              </a:prstGeom>
              <a:blipFill>
                <a:blip r:embed="rId10"/>
                <a:stretch>
                  <a:fillRect l="-1632" t="-5556" r="-1865"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8542698" y="850681"/>
                <a:ext cx="3886200" cy="623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91440" indent="-137160" defTabSz="584200" hangingPunct="0">
                  <a:buFont typeface="Arial" panose="020B0604020202020204" pitchFamily="34" charset="0"/>
                  <a:buChar char="•"/>
                </a:pPr>
                <a14:m>
                  <m:oMath xmlns:m="http://schemas.openxmlformats.org/officeDocument/2006/math">
                    <m:sSubSup>
                      <m:sSubSupPr>
                        <m:ctrlPr>
                          <a:rPr lang="en-US" sz="2000" i="1" dirty="0">
                            <a:solidFill>
                              <a:schemeClr val="tx1">
                                <a:lumMod val="50000"/>
                                <a:lumOff val="50000"/>
                              </a:schemeClr>
                            </a:solidFill>
                            <a:latin typeface="Cambria Math" panose="02040503050406030204" pitchFamily="18" charset="0"/>
                            <a:sym typeface="Helvetica Light"/>
                          </a:rPr>
                        </m:ctrlPr>
                      </m:sSubSupPr>
                      <m:e>
                        <m:r>
                          <a:rPr lang="en-US" sz="2000" i="1" dirty="0">
                            <a:solidFill>
                              <a:schemeClr val="tx1">
                                <a:lumMod val="50000"/>
                                <a:lumOff val="50000"/>
                              </a:schemeClr>
                            </a:solidFill>
                            <a:latin typeface="Cambria Math" panose="02040503050406030204" pitchFamily="18" charset="0"/>
                            <a:sym typeface="Helvetica Light"/>
                          </a:rPr>
                          <m:t>𝑠</m:t>
                        </m:r>
                      </m:e>
                      <m:sub>
                        <m:r>
                          <a:rPr lang="en-US" sz="2000" i="1" dirty="0">
                            <a:solidFill>
                              <a:schemeClr val="tx1">
                                <a:lumMod val="50000"/>
                                <a:lumOff val="50000"/>
                              </a:schemeClr>
                            </a:solidFill>
                            <a:latin typeface="Cambria Math" panose="02040503050406030204" pitchFamily="18" charset="0"/>
                            <a:sym typeface="Helvetica Light"/>
                          </a:rPr>
                          <m:t>𝑡</m:t>
                        </m:r>
                      </m:sub>
                      <m:sup>
                        <m:r>
                          <a:rPr lang="en-US" sz="2000" i="1" dirty="0">
                            <a:solidFill>
                              <a:schemeClr val="tx1">
                                <a:lumMod val="50000"/>
                                <a:lumOff val="50000"/>
                              </a:schemeClr>
                            </a:solidFill>
                            <a:latin typeface="Cambria Math" panose="02040503050406030204" pitchFamily="18" charset="0"/>
                            <a:sym typeface="Helvetica Light"/>
                          </a:rPr>
                          <m:t>𝑂𝐵</m:t>
                        </m:r>
                      </m:sup>
                    </m:sSubSup>
                    <m:r>
                      <a:rPr lang="en-US" sz="2000" i="1">
                        <a:solidFill>
                          <a:schemeClr val="tx1">
                            <a:lumMod val="50000"/>
                            <a:lumOff val="50000"/>
                          </a:schemeClr>
                        </a:solidFill>
                        <a:latin typeface="Cambria Math" panose="02040503050406030204" pitchFamily="18" charset="0"/>
                        <a:sym typeface="Helvetica Light"/>
                      </a:rPr>
                      <m:t>:</m:t>
                    </m:r>
                  </m:oMath>
                </a14:m>
                <a:r>
                  <a:rPr lang="en-US" sz="2000" i="1" dirty="0">
                    <a:solidFill>
                      <a:schemeClr val="tx1">
                        <a:lumMod val="50000"/>
                        <a:lumOff val="50000"/>
                      </a:schemeClr>
                    </a:solidFill>
                    <a:latin typeface="Cambria Math" panose="02040503050406030204" pitchFamily="18" charset="0"/>
                    <a:sym typeface="Helvetica Light"/>
                  </a:rPr>
                  <a:t> order book  at t</a:t>
                </a:r>
              </a:p>
              <a:p>
                <a:pPr marL="91440" indent="-137160" defTabSz="584200" hangingPunct="0">
                  <a:buFont typeface="Arial" panose="020B0604020202020204" pitchFamily="34" charset="0"/>
                  <a:buChar char="•"/>
                </a:pPr>
                <a14:m>
                  <m:oMath xmlns:m="http://schemas.openxmlformats.org/officeDocument/2006/math">
                    <m:sSubSup>
                      <m:sSubSupPr>
                        <m:ctrlPr>
                          <a:rPr lang="en-US" sz="2000" i="1" dirty="0">
                            <a:solidFill>
                              <a:schemeClr val="tx1">
                                <a:lumMod val="50000"/>
                                <a:lumOff val="50000"/>
                              </a:schemeClr>
                            </a:solidFill>
                            <a:latin typeface="Cambria Math" panose="02040503050406030204" pitchFamily="18" charset="0"/>
                            <a:sym typeface="Helvetica Light"/>
                          </a:rPr>
                        </m:ctrlPr>
                      </m:sSubSupPr>
                      <m:e>
                        <m:r>
                          <a:rPr lang="en-US" sz="2000" i="1" dirty="0">
                            <a:solidFill>
                              <a:schemeClr val="tx1">
                                <a:lumMod val="50000"/>
                                <a:lumOff val="50000"/>
                              </a:schemeClr>
                            </a:solidFill>
                            <a:latin typeface="Cambria Math" panose="02040503050406030204" pitchFamily="18" charset="0"/>
                            <a:sym typeface="Helvetica Light"/>
                          </a:rPr>
                          <m:t>𝑠</m:t>
                        </m:r>
                      </m:e>
                      <m:sub>
                        <m:r>
                          <a:rPr lang="en-US" sz="2000" i="1" dirty="0">
                            <a:solidFill>
                              <a:schemeClr val="tx1">
                                <a:lumMod val="50000"/>
                                <a:lumOff val="50000"/>
                              </a:schemeClr>
                            </a:solidFill>
                            <a:latin typeface="Cambria Math" panose="02040503050406030204" pitchFamily="18" charset="0"/>
                            <a:sym typeface="Helvetica Light"/>
                          </a:rPr>
                          <m:t>𝑡</m:t>
                        </m:r>
                      </m:sub>
                      <m:sup>
                        <m:r>
                          <a:rPr lang="en-US" sz="2000" i="1" dirty="0">
                            <a:solidFill>
                              <a:schemeClr val="tx1">
                                <a:lumMod val="50000"/>
                                <a:lumOff val="50000"/>
                              </a:schemeClr>
                            </a:solidFill>
                            <a:latin typeface="Cambria Math" panose="02040503050406030204" pitchFamily="18" charset="0"/>
                            <a:sym typeface="Helvetica Light"/>
                          </a:rPr>
                          <m:t>𝐵</m:t>
                        </m:r>
                      </m:sup>
                    </m:sSubSup>
                    <m:r>
                      <a:rPr lang="en-US" sz="2000" i="1">
                        <a:solidFill>
                          <a:schemeClr val="tx1">
                            <a:lumMod val="50000"/>
                            <a:lumOff val="50000"/>
                          </a:schemeClr>
                        </a:solidFill>
                        <a:latin typeface="Cambria Math" panose="02040503050406030204" pitchFamily="18" charset="0"/>
                        <a:sym typeface="Helvetica Light"/>
                      </a:rPr>
                      <m:t>:</m:t>
                    </m:r>
                  </m:oMath>
                </a14:m>
                <a:r>
                  <a:rPr lang="en-US" sz="2000" i="1" dirty="0">
                    <a:solidFill>
                      <a:schemeClr val="tx1">
                        <a:lumMod val="50000"/>
                        <a:lumOff val="50000"/>
                      </a:schemeClr>
                    </a:solidFill>
                    <a:latin typeface="Cambria Math" panose="02040503050406030204" pitchFamily="18" charset="0"/>
                    <a:sym typeface="Helvetica Light"/>
                  </a:rPr>
                  <a:t> storage state at t</a:t>
                </a:r>
              </a:p>
            </p:txBody>
          </p:sp>
        </mc:Choice>
        <mc:Fallback xmlns="">
          <p:sp>
            <p:nvSpPr>
              <p:cNvPr id="28" name="TextBox 27"/>
              <p:cNvSpPr txBox="1">
                <a:spLocks noRot="1" noChangeAspect="1" noMove="1" noResize="1" noEditPoints="1" noAdjustHandles="1" noChangeArrowheads="1" noChangeShapeType="1" noTextEdit="1"/>
              </p:cNvSpPr>
              <p:nvPr/>
            </p:nvSpPr>
            <p:spPr>
              <a:xfrm>
                <a:off x="8542698" y="850681"/>
                <a:ext cx="3886200" cy="623825"/>
              </a:xfrm>
              <a:prstGeom prst="rect">
                <a:avLst/>
              </a:prstGeom>
              <a:blipFill>
                <a:blip r:embed="rId6"/>
                <a:stretch>
                  <a:fillRect l="-3762" t="-11765" b="-2451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4365365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sldNum" sz="quarter" idx="2"/>
          </p:nvPr>
        </p:nvSpPr>
        <p:spPr>
          <a:xfrm>
            <a:off x="10335116" y="6387100"/>
            <a:ext cx="301365" cy="29726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grpSp>
        <p:nvGrpSpPr>
          <p:cNvPr id="18" name="Group 17"/>
          <p:cNvGrpSpPr/>
          <p:nvPr/>
        </p:nvGrpSpPr>
        <p:grpSpPr>
          <a:xfrm>
            <a:off x="5060497" y="3115268"/>
            <a:ext cx="5074103" cy="1651911"/>
            <a:chOff x="2635555" y="608637"/>
            <a:chExt cx="2332532" cy="1088903"/>
          </a:xfrm>
        </p:grpSpPr>
        <p:sp>
          <p:nvSpPr>
            <p:cNvPr id="19" name="Rectangle 18"/>
            <p:cNvSpPr/>
            <p:nvPr/>
          </p:nvSpPr>
          <p:spPr>
            <a:xfrm>
              <a:off x="2635555" y="608637"/>
              <a:ext cx="2332532" cy="10889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TextBox 19"/>
            <p:cNvSpPr txBox="1"/>
            <p:nvPr/>
          </p:nvSpPr>
          <p:spPr>
            <a:xfrm>
              <a:off x="3351648" y="621770"/>
              <a:ext cx="900346" cy="301623"/>
            </a:xfrm>
            <a:prstGeom prst="rect">
              <a:avLst/>
            </a:prstGeom>
            <a:noFill/>
          </p:spPr>
          <p:txBody>
            <a:bodyPr wrap="square" rtlCol="0">
              <a:spAutoFit/>
            </a:bodyPr>
            <a:lstStyle/>
            <a:p>
              <a:pPr algn="ctr"/>
              <a:r>
                <a:rPr lang="en-US" sz="2400" dirty="0"/>
                <a:t>Environment</a:t>
              </a:r>
            </a:p>
          </p:txBody>
        </p:sp>
      </p:grpSp>
      <p:sp>
        <p:nvSpPr>
          <p:cNvPr id="21" name="Curved Down Arrow 20"/>
          <p:cNvSpPr/>
          <p:nvPr/>
        </p:nvSpPr>
        <p:spPr>
          <a:xfrm flipH="1">
            <a:off x="3028950" y="1884232"/>
            <a:ext cx="4743450" cy="1205826"/>
          </a:xfrm>
          <a:prstGeom prst="curvedDownArrow">
            <a:avLst>
              <a:gd name="adj1" fmla="val 7438"/>
              <a:gd name="adj2" fmla="val 14667"/>
              <a:gd name="adj3" fmla="val 165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2" name="Group 21"/>
          <p:cNvGrpSpPr/>
          <p:nvPr/>
        </p:nvGrpSpPr>
        <p:grpSpPr>
          <a:xfrm>
            <a:off x="5182902" y="3637897"/>
            <a:ext cx="2462506" cy="1054842"/>
            <a:chOff x="4452086" y="2478343"/>
            <a:chExt cx="2354683" cy="1088903"/>
          </a:xfrm>
        </p:grpSpPr>
        <p:grpSp>
          <p:nvGrpSpPr>
            <p:cNvPr id="23" name="Group 22"/>
            <p:cNvGrpSpPr/>
            <p:nvPr/>
          </p:nvGrpSpPr>
          <p:grpSpPr>
            <a:xfrm>
              <a:off x="4452086" y="2478343"/>
              <a:ext cx="2354683" cy="1088903"/>
              <a:chOff x="2643696" y="559532"/>
              <a:chExt cx="2354683" cy="1088903"/>
            </a:xfrm>
          </p:grpSpPr>
          <p:sp>
            <p:nvSpPr>
              <p:cNvPr id="26" name="Rectangle 25"/>
              <p:cNvSpPr/>
              <p:nvPr/>
            </p:nvSpPr>
            <p:spPr>
              <a:xfrm>
                <a:off x="2643696" y="559532"/>
                <a:ext cx="2354683" cy="10889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TextBox 26"/>
              <p:cNvSpPr txBox="1"/>
              <p:nvPr/>
            </p:nvSpPr>
            <p:spPr>
              <a:xfrm>
                <a:off x="3000264" y="641450"/>
                <a:ext cx="1619396" cy="413030"/>
              </a:xfrm>
              <a:prstGeom prst="rect">
                <a:avLst/>
              </a:prstGeom>
              <a:noFill/>
            </p:spPr>
            <p:txBody>
              <a:bodyPr wrap="square" rtlCol="0">
                <a:spAutoFit/>
              </a:bodyPr>
              <a:lstStyle/>
              <a:p>
                <a:pPr algn="ctr"/>
                <a:r>
                  <a:rPr lang="en-US" sz="2000" dirty="0"/>
                  <a:t>Storage</a:t>
                </a:r>
              </a:p>
            </p:txBody>
          </p:sp>
        </p:grpSp>
        <mc:AlternateContent xmlns:mc="http://schemas.openxmlformats.org/markup-compatibility/2006" xmlns:a14="http://schemas.microsoft.com/office/drawing/2010/main">
          <mc:Choice Requires="a14">
            <p:sp>
              <p:nvSpPr>
                <p:cNvPr id="24" name="TextBox 23"/>
                <p:cNvSpPr txBox="1"/>
                <p:nvPr/>
              </p:nvSpPr>
              <p:spPr>
                <a:xfrm>
                  <a:off x="4518452" y="2916080"/>
                  <a:ext cx="2266167" cy="38734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𝑠</m:t>
                            </m:r>
                          </m:e>
                          <m:sub>
                            <m: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𝐵</m:t>
                            </m:r>
                          </m:sup>
                        </m:sSubSup>
                        <m:r>
                          <a:rPr lang="en-US" sz="1600" i="1">
                            <a:latin typeface="Cambria Math" panose="02040503050406030204" pitchFamily="18" charset="0"/>
                          </a:rPr>
                          <m:t>=</m:t>
                        </m:r>
                        <m:r>
                          <a:rPr lang="en-US" sz="1600" i="1">
                            <a:latin typeface="Cambria Math" panose="02040503050406030204" pitchFamily="18" charset="0"/>
                          </a:rPr>
                          <m:t>𝑘</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𝑠</m:t>
                                </m:r>
                              </m:e>
                              <m:sub>
                                <m:r>
                                  <a:rPr lang="en-US" sz="1600" i="1">
                                    <a:latin typeface="Cambria Math" panose="02040503050406030204" pitchFamily="18" charset="0"/>
                                  </a:rPr>
                                  <m:t>𝑖</m:t>
                                </m:r>
                                <m:r>
                                  <a:rPr lang="en-US" sz="1600" i="1">
                                    <a:latin typeface="Cambria Math" panose="02040503050406030204" pitchFamily="18" charset="0"/>
                                  </a:rPr>
                                  <m:t>,0</m:t>
                                </m:r>
                              </m:sub>
                              <m:sup>
                                <m:r>
                                  <a:rPr lang="en-US" sz="1600" i="1">
                                    <a:latin typeface="Cambria Math" panose="02040503050406030204" pitchFamily="18" charset="0"/>
                                  </a:rPr>
                                  <m:t>𝐵</m:t>
                                </m:r>
                              </m:sup>
                            </m:sSubSup>
                            <m:r>
                              <a:rPr lang="en-US" sz="1600" i="1">
                                <a:latin typeface="Cambria Math" panose="02040503050406030204" pitchFamily="18" charset="0"/>
                              </a:rPr>
                              <m:t>,</m:t>
                            </m:r>
                            <m:sSub>
                              <m:sSubPr>
                                <m:ctrlPr>
                                  <a:rPr lang="el-GR" sz="1600" i="1">
                                    <a:solidFill>
                                      <a:srgbClr val="000000"/>
                                    </a:solidFill>
                                    <a:latin typeface="Cambria Math" panose="02040503050406030204" pitchFamily="18" charset="0"/>
                                    <a:sym typeface="Helvetica Light"/>
                                  </a:rPr>
                                </m:ctrlPr>
                              </m:sSubPr>
                              <m:e>
                                <m:r>
                                  <a:rPr lang="en-US" sz="1600">
                                    <a:solidFill>
                                      <a:srgbClr val="000000"/>
                                    </a:solidFill>
                                    <a:latin typeface="Cambria Math" panose="02040503050406030204" pitchFamily="18" charset="0"/>
                                    <a:sym typeface="Helvetica Light"/>
                                  </a:rPr>
                                  <m:t> </m:t>
                                </m:r>
                                <m:r>
                                  <m:rPr>
                                    <m:sty m:val="p"/>
                                  </m:rPr>
                                  <a:rPr lang="el-GR" sz="1600">
                                    <a:solidFill>
                                      <a:srgbClr val="000000"/>
                                    </a:solidFill>
                                    <a:latin typeface="Cambria Math" panose="02040503050406030204" pitchFamily="18" charset="0"/>
                                    <a:sym typeface="Helvetica Light"/>
                                  </a:rPr>
                                  <m:t>Δ</m:t>
                                </m:r>
                                <m:r>
                                  <a:rPr lang="en-US" sz="1600" i="1">
                                    <a:solidFill>
                                      <a:srgbClr val="000000"/>
                                    </a:solidFill>
                                    <a:latin typeface="Cambria Math" panose="02040503050406030204" pitchFamily="18" charset="0"/>
                                    <a:sym typeface="Helvetica Light"/>
                                  </a:rPr>
                                  <m:t>𝑃</m:t>
                                </m:r>
                              </m:e>
                              <m:sub>
                                <m:r>
                                  <a:rPr lang="en-US" sz="1600" i="1">
                                    <a:solidFill>
                                      <a:srgbClr val="000000"/>
                                    </a:solidFill>
                                    <a:latin typeface="Cambria Math" panose="02040503050406030204" pitchFamily="18" charset="0"/>
                                    <a:sym typeface="Helvetica Light"/>
                                  </a:rPr>
                                  <m:t>𝑖</m:t>
                                </m:r>
                                <m:r>
                                  <a:rPr lang="en-US" sz="1600" i="1">
                                    <a:solidFill>
                                      <a:srgbClr val="000000"/>
                                    </a:solidFill>
                                    <a:latin typeface="Cambria Math" panose="02040503050406030204" pitchFamily="18" charset="0"/>
                                    <a:sym typeface="Helvetica Light"/>
                                  </a:rPr>
                                  <m:t>,0</m:t>
                                </m:r>
                              </m:sub>
                            </m:sSub>
                          </m:e>
                        </m:d>
                      </m:oMath>
                    </m:oMathPara>
                  </a14:m>
                  <a:endParaRPr lang="en-US" sz="1600" dirty="0"/>
                </a:p>
              </p:txBody>
            </p:sp>
          </mc:Choice>
          <mc:Fallback xmlns="">
            <p:sp>
              <p:nvSpPr>
                <p:cNvPr id="24" name="TextBox 23"/>
                <p:cNvSpPr txBox="1">
                  <a:spLocks noRot="1" noChangeAspect="1" noMove="1" noResize="1" noEditPoints="1" noAdjustHandles="1" noChangeArrowheads="1" noChangeShapeType="1" noTextEdit="1"/>
                </p:cNvSpPr>
                <p:nvPr/>
              </p:nvSpPr>
              <p:spPr>
                <a:xfrm>
                  <a:off x="4518452" y="2916080"/>
                  <a:ext cx="2266167" cy="387347"/>
                </a:xfrm>
                <a:prstGeom prst="rect">
                  <a:avLst/>
                </a:prstGeom>
                <a:blipFill>
                  <a:blip r:embed="rId5"/>
                  <a:stretch>
                    <a:fillRect/>
                  </a:stretch>
                </a:blipFill>
              </p:spPr>
              <p:txBody>
                <a:bodyPr/>
                <a:lstStyle/>
                <a:p>
                  <a:r>
                    <a:rPr lang="en-US">
                      <a:noFill/>
                    </a:rPr>
                    <a:t> </a:t>
                  </a:r>
                </a:p>
              </p:txBody>
            </p:sp>
          </mc:Fallback>
        </mc:AlternateContent>
      </p:grpSp>
      <p:grpSp>
        <p:nvGrpSpPr>
          <p:cNvPr id="36" name="Group 35"/>
          <p:cNvGrpSpPr/>
          <p:nvPr/>
        </p:nvGrpSpPr>
        <p:grpSpPr>
          <a:xfrm>
            <a:off x="1881152" y="3115714"/>
            <a:ext cx="2767672" cy="1651465"/>
            <a:chOff x="381000" y="3276601"/>
            <a:chExt cx="2687971" cy="1611336"/>
          </a:xfrm>
        </p:grpSpPr>
        <p:grpSp>
          <p:nvGrpSpPr>
            <p:cNvPr id="37" name="Group 36"/>
            <p:cNvGrpSpPr/>
            <p:nvPr/>
          </p:nvGrpSpPr>
          <p:grpSpPr>
            <a:xfrm>
              <a:off x="381000" y="3276601"/>
              <a:ext cx="2687971" cy="1611336"/>
              <a:chOff x="2643696" y="559532"/>
              <a:chExt cx="2332532" cy="1088903"/>
            </a:xfrm>
          </p:grpSpPr>
          <p:sp>
            <p:nvSpPr>
              <p:cNvPr id="39" name="Rectangle 38"/>
              <p:cNvSpPr/>
              <p:nvPr/>
            </p:nvSpPr>
            <p:spPr>
              <a:xfrm>
                <a:off x="2643696" y="559532"/>
                <a:ext cx="2332532" cy="10889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TextBox 39"/>
              <p:cNvSpPr txBox="1"/>
              <p:nvPr/>
            </p:nvSpPr>
            <p:spPr>
              <a:xfrm>
                <a:off x="2872892" y="622419"/>
                <a:ext cx="1656526" cy="304401"/>
              </a:xfrm>
              <a:prstGeom prst="rect">
                <a:avLst/>
              </a:prstGeom>
              <a:noFill/>
            </p:spPr>
            <p:txBody>
              <a:bodyPr wrap="square" rtlCol="0">
                <a:spAutoFit/>
              </a:bodyPr>
              <a:lstStyle/>
              <a:p>
                <a:pPr algn="ctr"/>
                <a:r>
                  <a:rPr lang="en-US" sz="2400" dirty="0"/>
                  <a:t>DRL Agent</a:t>
                </a:r>
              </a:p>
            </p:txBody>
          </p:sp>
        </p:grpSp>
        <p:pic>
          <p:nvPicPr>
            <p:cNvPr id="38" name="Picture 37"/>
            <p:cNvPicPr>
              <a:picLocks noChangeAspect="1"/>
            </p:cNvPicPr>
            <p:nvPr/>
          </p:nvPicPr>
          <p:blipFill rotWithShape="1">
            <a:blip r:embed="rId6" cstate="print">
              <a:extLst>
                <a:ext uri="{28A0092B-C50C-407E-A947-70E740481C1C}">
                  <a14:useLocalDpi xmlns:a14="http://schemas.microsoft.com/office/drawing/2010/main" val="0"/>
                </a:ext>
              </a:extLst>
            </a:blip>
            <a:srcRect t="10328" b="-1310"/>
            <a:stretch/>
          </p:blipFill>
          <p:spPr>
            <a:xfrm>
              <a:off x="780818" y="3877452"/>
              <a:ext cx="1942265" cy="881251"/>
            </a:xfrm>
            <a:prstGeom prst="rect">
              <a:avLst/>
            </a:prstGeom>
          </p:spPr>
        </p:pic>
      </p:grpSp>
      <p:sp>
        <p:nvSpPr>
          <p:cNvPr id="41" name="Curved Down Arrow 40"/>
          <p:cNvSpPr/>
          <p:nvPr/>
        </p:nvSpPr>
        <p:spPr>
          <a:xfrm flipV="1">
            <a:off x="3030962" y="4767179"/>
            <a:ext cx="4741438" cy="1229042"/>
          </a:xfrm>
          <a:prstGeom prst="curvedDownArrow">
            <a:avLst>
              <a:gd name="adj1" fmla="val 7438"/>
              <a:gd name="adj2" fmla="val 14667"/>
              <a:gd name="adj3" fmla="val 1654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2" name="Group 41"/>
          <p:cNvGrpSpPr/>
          <p:nvPr/>
        </p:nvGrpSpPr>
        <p:grpSpPr>
          <a:xfrm>
            <a:off x="7645410" y="3637897"/>
            <a:ext cx="2489191" cy="1051534"/>
            <a:chOff x="7692625" y="2478344"/>
            <a:chExt cx="2456202" cy="1088903"/>
          </a:xfrm>
        </p:grpSpPr>
        <p:grpSp>
          <p:nvGrpSpPr>
            <p:cNvPr id="43" name="Group 42"/>
            <p:cNvGrpSpPr/>
            <p:nvPr/>
          </p:nvGrpSpPr>
          <p:grpSpPr>
            <a:xfrm>
              <a:off x="7692625" y="2478344"/>
              <a:ext cx="2332533" cy="1088903"/>
              <a:chOff x="7558343" y="2177808"/>
              <a:chExt cx="2332533" cy="1088903"/>
            </a:xfrm>
          </p:grpSpPr>
          <p:sp>
            <p:nvSpPr>
              <p:cNvPr id="45" name="Rectangle 44"/>
              <p:cNvSpPr/>
              <p:nvPr/>
            </p:nvSpPr>
            <p:spPr>
              <a:xfrm>
                <a:off x="7558343" y="2177808"/>
                <a:ext cx="2332533" cy="10889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TextBox 45"/>
              <p:cNvSpPr txBox="1"/>
              <p:nvPr/>
            </p:nvSpPr>
            <p:spPr>
              <a:xfrm>
                <a:off x="7558343" y="2282049"/>
                <a:ext cx="2332533" cy="414329"/>
              </a:xfrm>
              <a:prstGeom prst="rect">
                <a:avLst/>
              </a:prstGeom>
              <a:noFill/>
            </p:spPr>
            <p:txBody>
              <a:bodyPr wrap="square" rtlCol="0">
                <a:spAutoFit/>
              </a:bodyPr>
              <a:lstStyle/>
              <a:p>
                <a:pPr algn="ctr"/>
                <a:r>
                  <a:rPr lang="en-US" sz="2000" dirty="0"/>
                  <a:t>CID Market</a:t>
                </a:r>
              </a:p>
            </p:txBody>
          </p:sp>
        </p:grpSp>
        <mc:AlternateContent xmlns:mc="http://schemas.openxmlformats.org/markup-compatibility/2006" xmlns:a14="http://schemas.microsoft.com/office/drawing/2010/main">
          <mc:Choice Requires="a14">
            <p:sp>
              <p:nvSpPr>
                <p:cNvPr id="44" name="TextBox 43"/>
                <p:cNvSpPr txBox="1"/>
                <p:nvPr/>
              </p:nvSpPr>
              <p:spPr>
                <a:xfrm>
                  <a:off x="7692625" y="2916080"/>
                  <a:ext cx="2456202" cy="38345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𝑠</m:t>
                            </m:r>
                          </m:e>
                          <m:sub>
                            <m:r>
                              <a:rPr lang="en-US" sz="1600" i="1">
                                <a:latin typeface="Cambria Math" panose="02040503050406030204" pitchFamily="18" charset="0"/>
                              </a:rPr>
                              <m:t>1</m:t>
                            </m:r>
                          </m:sub>
                          <m:sup>
                            <m:r>
                              <a:rPr lang="en-US" sz="1600" i="1">
                                <a:solidFill>
                                  <a:srgbClr val="000000"/>
                                </a:solidFill>
                                <a:latin typeface="Cambria Math" panose="02040503050406030204" pitchFamily="18" charset="0"/>
                                <a:sym typeface="Helvetica Light"/>
                              </a:rPr>
                              <m:t>𝑂𝐵</m:t>
                            </m:r>
                          </m:sup>
                        </m:sSubSup>
                        <m:r>
                          <a:rPr lang="en-US" sz="1600" i="1">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𝑠</m:t>
                                </m:r>
                              </m:e>
                              <m:sub>
                                <m:r>
                                  <a:rPr lang="en-US" sz="1600" i="1">
                                    <a:latin typeface="Cambria Math" panose="02040503050406030204" pitchFamily="18" charset="0"/>
                                  </a:rPr>
                                  <m:t>0</m:t>
                                </m:r>
                              </m:sub>
                              <m:sup>
                                <m:r>
                                  <a:rPr lang="en-US" sz="1600" i="1">
                                    <a:solidFill>
                                      <a:srgbClr val="000000"/>
                                    </a:solidFill>
                                    <a:latin typeface="Cambria Math" panose="02040503050406030204" pitchFamily="18" charset="0"/>
                                    <a:sym typeface="Helvetica Light"/>
                                  </a:rPr>
                                  <m:t>𝑂𝐵</m:t>
                                </m:r>
                              </m:sup>
                            </m:sSubSup>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𝑖</m:t>
                                </m:r>
                                <m:r>
                                  <a:rPr lang="en-US" sz="1600" i="1">
                                    <a:latin typeface="Cambria Math" panose="02040503050406030204" pitchFamily="18" charset="0"/>
                                  </a:rPr>
                                  <m:t>,0</m:t>
                                </m:r>
                              </m:sub>
                            </m:sSub>
                            <m:r>
                              <a:rPr lang="en-US" sz="1600" i="1">
                                <a:latin typeface="Cambria Math" panose="02040503050406030204" pitchFamily="18" charset="0"/>
                              </a:rPr>
                              <m:t>,</m:t>
                            </m:r>
                            <m:sSub>
                              <m:sSubPr>
                                <m:ctrlPr>
                                  <a:rPr lang="en-US" sz="1600" i="1">
                                    <a:solidFill>
                                      <a:srgbClr val="000000"/>
                                    </a:solidFill>
                                    <a:latin typeface="Cambria Math" panose="02040503050406030204" pitchFamily="18" charset="0"/>
                                    <a:sym typeface="Helvetica Light"/>
                                  </a:rPr>
                                </m:ctrlPr>
                              </m:sSubPr>
                              <m:e>
                                <m:r>
                                  <a:rPr lang="en-US" sz="1600" i="1">
                                    <a:solidFill>
                                      <a:srgbClr val="000000"/>
                                    </a:solidFill>
                                    <a:latin typeface="Cambria Math" panose="02040503050406030204" pitchFamily="18" charset="0"/>
                                    <a:sym typeface="Helvetica Light"/>
                                  </a:rPr>
                                  <m:t>𝑎</m:t>
                                </m:r>
                              </m:e>
                              <m:sub>
                                <m:r>
                                  <a:rPr lang="en-US" sz="1600" i="1">
                                    <a:solidFill>
                                      <a:srgbClr val="000000"/>
                                    </a:solidFill>
                                    <a:latin typeface="Cambria Math" panose="02040503050406030204" pitchFamily="18" charset="0"/>
                                    <a:sym typeface="Helvetica Light"/>
                                  </a:rPr>
                                  <m:t>−</m:t>
                                </m:r>
                                <m:r>
                                  <a:rPr lang="en-US" sz="1600" i="1">
                                    <a:solidFill>
                                      <a:srgbClr val="000000"/>
                                    </a:solidFill>
                                    <a:latin typeface="Cambria Math" panose="02040503050406030204" pitchFamily="18" charset="0"/>
                                    <a:sym typeface="Helvetica Light"/>
                                  </a:rPr>
                                  <m:t>𝑖</m:t>
                                </m:r>
                                <m:r>
                                  <a:rPr lang="en-US" sz="1600" i="1">
                                    <a:solidFill>
                                      <a:srgbClr val="000000"/>
                                    </a:solidFill>
                                    <a:latin typeface="Cambria Math" panose="02040503050406030204" pitchFamily="18" charset="0"/>
                                    <a:sym typeface="Helvetica Light"/>
                                  </a:rPr>
                                  <m:t>,0</m:t>
                                </m:r>
                              </m:sub>
                            </m:sSub>
                          </m:e>
                        </m:d>
                      </m:oMath>
                    </m:oMathPara>
                  </a14:m>
                  <a:endParaRPr lang="en-US" sz="1600" dirty="0"/>
                </a:p>
              </p:txBody>
            </p:sp>
          </mc:Choice>
          <mc:Fallback xmlns="">
            <p:sp>
              <p:nvSpPr>
                <p:cNvPr id="44" name="TextBox 43"/>
                <p:cNvSpPr txBox="1">
                  <a:spLocks noRot="1" noChangeAspect="1" noMove="1" noResize="1" noEditPoints="1" noAdjustHandles="1" noChangeArrowheads="1" noChangeShapeType="1" noTextEdit="1"/>
                </p:cNvSpPr>
                <p:nvPr/>
              </p:nvSpPr>
              <p:spPr>
                <a:xfrm>
                  <a:off x="7692625" y="2916080"/>
                  <a:ext cx="2456202" cy="383453"/>
                </a:xfrm>
                <a:prstGeom prst="rect">
                  <a:avLst/>
                </a:prstGeom>
                <a:blipFill>
                  <a:blip r:embed="rId7"/>
                  <a:stretch>
                    <a:fillRect b="-655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7" name="TextBox 46"/>
              <p:cNvSpPr txBox="1"/>
              <p:nvPr/>
            </p:nvSpPr>
            <p:spPr>
              <a:xfrm>
                <a:off x="4276685" y="1029320"/>
                <a:ext cx="2458182" cy="76636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a:solidFill>
                                    <a:srgbClr val="000000"/>
                                  </a:solidFill>
                                  <a:latin typeface="Cambria Math" panose="02040503050406030204" pitchFamily="18" charset="0"/>
                                  <a:sym typeface="Helvetica Light"/>
                                </a:rPr>
                                <m:t>𝐵</m:t>
                              </m:r>
                            </m:sup>
                          </m:sSubSup>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e>
                            <m:sub>
                              <m:r>
                                <a:rPr lang="en-US" sz="2000" i="1">
                                  <a:latin typeface="Cambria Math" panose="02040503050406030204" pitchFamily="18" charset="0"/>
                                  <a:ea typeface="Cambria Math" panose="02040503050406030204" pitchFamily="18" charset="0"/>
                                </a:rPr>
                                <m:t>1</m:t>
                              </m:r>
                            </m:sub>
                            <m:sup>
                              <m:r>
                                <a:rPr lang="en-US" sz="2000" i="1">
                                  <a:solidFill>
                                    <a:srgbClr val="000000"/>
                                  </a:solidFill>
                                  <a:latin typeface="Cambria Math" panose="02040503050406030204" pitchFamily="18" charset="0"/>
                                  <a:sym typeface="Helvetica Light"/>
                                </a:rPr>
                                <m:t>𝑂𝐵</m:t>
                              </m:r>
                            </m:sup>
                          </m:sSubSup>
                        </m:e>
                      </m:d>
                    </m:oMath>
                  </m:oMathPara>
                </a14:m>
                <a:endParaRPr lang="en-US" sz="200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,0</m:t>
                          </m:r>
                        </m:sub>
                      </m:sSub>
                    </m:oMath>
                  </m:oMathPara>
                </a14:m>
                <a:endParaRPr lang="en-US" sz="2000" dirty="0">
                  <a:latin typeface="Cambria Math" panose="02040503050406030204" pitchFamily="18" charset="0"/>
                  <a:ea typeface="Cambria Math" panose="02040503050406030204" pitchFamily="18" charset="0"/>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4276685" y="1029320"/>
                <a:ext cx="2458182" cy="76636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963953" y="6039035"/>
                <a:ext cx="2980393" cy="4397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𝑖</m:t>
                          </m:r>
                          <m:r>
                            <a:rPr lang="en-US" sz="2000" i="1">
                              <a:latin typeface="Cambria Math" panose="02040503050406030204" pitchFamily="18" charset="0"/>
                            </a:rPr>
                            <m:t>,0</m:t>
                          </m:r>
                        </m:sub>
                      </m:sSub>
                      <m:r>
                        <a:rPr lang="en-US" sz="2000" i="1">
                          <a:latin typeface="Cambria Math" panose="02040503050406030204" pitchFamily="18" charset="0"/>
                        </a:rPr>
                        <m:t>=</m:t>
                      </m:r>
                      <m:d>
                        <m:dPr>
                          <m:ctrlPr>
                            <a:rPr lang="en-US" sz="2000" i="1">
                              <a:solidFill>
                                <a:srgbClr val="000000"/>
                              </a:solidFill>
                              <a:latin typeface="Cambria Math" panose="02040503050406030204" pitchFamily="18" charset="0"/>
                              <a:sym typeface="Helvetica Light"/>
                            </a:rPr>
                          </m:ctrlPr>
                        </m:dPr>
                        <m:e>
                          <m:sSub>
                            <m:sSubPr>
                              <m:ctrlPr>
                                <a:rPr lang="en-US" sz="2000" i="1">
                                  <a:solidFill>
                                    <a:srgbClr val="000000"/>
                                  </a:solidFill>
                                  <a:latin typeface="Cambria Math" panose="02040503050406030204" pitchFamily="18" charset="0"/>
                                  <a:sym typeface="Helvetica Light"/>
                                </a:rPr>
                              </m:ctrlPr>
                            </m:sSubPr>
                            <m:e>
                              <m:r>
                                <a:rPr lang="en-US" sz="2000" i="1">
                                  <a:solidFill>
                                    <a:srgbClr val="000000"/>
                                  </a:solidFill>
                                  <a:latin typeface="Cambria Math" panose="02040503050406030204" pitchFamily="18" charset="0"/>
                                  <a:sym typeface="Helvetica Light"/>
                                </a:rPr>
                                <m:t>𝑎</m:t>
                              </m:r>
                            </m:e>
                            <m:sub>
                              <m:r>
                                <a:rPr lang="en-US" sz="2000" i="1">
                                  <a:solidFill>
                                    <a:srgbClr val="000000"/>
                                  </a:solidFill>
                                  <a:latin typeface="Cambria Math" panose="02040503050406030204" pitchFamily="18" charset="0"/>
                                  <a:sym typeface="Helvetica Light"/>
                                </a:rPr>
                                <m:t>𝑖</m:t>
                              </m:r>
                              <m:r>
                                <a:rPr lang="en-US" sz="2000" i="1">
                                  <a:solidFill>
                                    <a:srgbClr val="000000"/>
                                  </a:solidFill>
                                  <a:latin typeface="Cambria Math" panose="02040503050406030204" pitchFamily="18" charset="0"/>
                                  <a:sym typeface="Helvetica Light"/>
                                </a:rPr>
                                <m:t>,0</m:t>
                              </m:r>
                            </m:sub>
                          </m:sSub>
                          <m:sSub>
                            <m:sSubPr>
                              <m:ctrlPr>
                                <a:rPr lang="el-GR" sz="2000" i="1">
                                  <a:solidFill>
                                    <a:srgbClr val="000000"/>
                                  </a:solidFill>
                                  <a:latin typeface="Cambria Math" panose="02040503050406030204" pitchFamily="18" charset="0"/>
                                  <a:sym typeface="Helvetica Light"/>
                                </a:rPr>
                              </m:ctrlPr>
                            </m:sSubPr>
                            <m:e>
                              <m:r>
                                <a:rPr lang="el-GR" sz="2000">
                                  <a:solidFill>
                                    <a:srgbClr val="000000"/>
                                  </a:solidFill>
                                  <a:latin typeface="Cambria Math" panose="02040503050406030204" pitchFamily="18" charset="0"/>
                                  <a:sym typeface="Helvetica Light"/>
                                </a:rPr>
                                <m:t>,</m:t>
                              </m:r>
                              <m:r>
                                <a:rPr lang="en-US" sz="2000">
                                  <a:solidFill>
                                    <a:srgbClr val="000000"/>
                                  </a:solidFill>
                                  <a:latin typeface="Cambria Math" panose="02040503050406030204" pitchFamily="18" charset="0"/>
                                  <a:sym typeface="Helvetica Light"/>
                                </a:rPr>
                                <m:t> </m:t>
                              </m:r>
                              <m:r>
                                <m:rPr>
                                  <m:sty m:val="p"/>
                                </m:rPr>
                                <a:rPr lang="el-GR" sz="2000">
                                  <a:solidFill>
                                    <a:srgbClr val="000000"/>
                                  </a:solidFill>
                                  <a:latin typeface="Cambria Math" panose="02040503050406030204" pitchFamily="18" charset="0"/>
                                  <a:sym typeface="Helvetica Light"/>
                                </a:rPr>
                                <m:t>Δ</m:t>
                              </m:r>
                              <m:r>
                                <a:rPr lang="en-US" sz="2000" i="1">
                                  <a:solidFill>
                                    <a:srgbClr val="000000"/>
                                  </a:solidFill>
                                  <a:latin typeface="Cambria Math" panose="02040503050406030204" pitchFamily="18" charset="0"/>
                                  <a:sym typeface="Helvetica Light"/>
                                </a:rPr>
                                <m:t>𝑃</m:t>
                              </m:r>
                            </m:e>
                            <m:sub>
                              <m:r>
                                <a:rPr lang="en-US" sz="2000" i="1">
                                  <a:solidFill>
                                    <a:srgbClr val="000000"/>
                                  </a:solidFill>
                                  <a:latin typeface="Cambria Math" panose="02040503050406030204" pitchFamily="18" charset="0"/>
                                  <a:sym typeface="Helvetica Light"/>
                                </a:rPr>
                                <m:t>𝑖</m:t>
                              </m:r>
                              <m:r>
                                <a:rPr lang="en-US" sz="2000" i="1">
                                  <a:solidFill>
                                    <a:srgbClr val="000000"/>
                                  </a:solidFill>
                                  <a:latin typeface="Cambria Math" panose="02040503050406030204" pitchFamily="18" charset="0"/>
                                  <a:sym typeface="Helvetica Light"/>
                                </a:rPr>
                                <m:t>,0</m:t>
                              </m:r>
                            </m:sub>
                          </m:sSub>
                        </m:e>
                      </m:d>
                    </m:oMath>
                  </m:oMathPara>
                </a14:m>
                <a:endParaRPr lang="en-US" sz="2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3963953" y="6039035"/>
                <a:ext cx="2980393" cy="439736"/>
              </a:xfrm>
              <a:prstGeom prst="rect">
                <a:avLst/>
              </a:prstGeom>
              <a:blipFill>
                <a:blip r:embed="rId9"/>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Decision Process</a:t>
            </a:r>
          </a:p>
        </p:txBody>
      </p:sp>
      <mc:AlternateContent xmlns:mc="http://schemas.openxmlformats.org/markup-compatibility/2006" xmlns:a14="http://schemas.microsoft.com/office/drawing/2010/main">
        <mc:Choice Requires="a14">
          <p:sp>
            <p:nvSpPr>
              <p:cNvPr id="30" name="Rectangle 29"/>
              <p:cNvSpPr/>
              <p:nvPr/>
            </p:nvSpPr>
            <p:spPr>
              <a:xfrm>
                <a:off x="8458200" y="1554975"/>
                <a:ext cx="2615973" cy="947695"/>
              </a:xfrm>
              <a:prstGeom prst="rect">
                <a:avLst/>
              </a:prstGeom>
            </p:spPr>
            <p:txBody>
              <a:bodyPr wrap="none">
                <a:spAutoFit/>
              </a:bodyPr>
              <a:lstStyle/>
              <a:p>
                <a:pPr marL="91440" indent="-137160" defTabSz="584200" hangingPunct="0">
                  <a:buFont typeface="Arial" panose="020B0604020202020204" pitchFamily="34" charset="0"/>
                  <a:buChar char="•"/>
                </a:pPr>
                <a14:m>
                  <m:oMath xmlns:m="http://schemas.openxmlformats.org/officeDocument/2006/math">
                    <m:sSub>
                      <m:sSubPr>
                        <m:ctrlPr>
                          <a:rPr lang="en-US" i="1" smtClean="0">
                            <a:solidFill>
                              <a:schemeClr val="tx1">
                                <a:lumMod val="50000"/>
                                <a:lumOff val="50000"/>
                              </a:schemeClr>
                            </a:solidFill>
                            <a:latin typeface="Cambria Math" panose="02040503050406030204" pitchFamily="18" charset="0"/>
                            <a:sym typeface="Helvetica Light"/>
                          </a:rPr>
                        </m:ctrlPr>
                      </m:sSubPr>
                      <m:e>
                        <m:r>
                          <a:rPr lang="en-US" i="1">
                            <a:solidFill>
                              <a:schemeClr val="tx1">
                                <a:lumMod val="50000"/>
                                <a:lumOff val="50000"/>
                              </a:schemeClr>
                            </a:solidFill>
                            <a:latin typeface="Cambria Math" panose="02040503050406030204" pitchFamily="18" charset="0"/>
                            <a:sym typeface="Helvetica Light"/>
                          </a:rPr>
                          <m:t>𝑎</m:t>
                        </m:r>
                      </m:e>
                      <m:sub>
                        <m:r>
                          <a:rPr lang="en-US" i="1">
                            <a:solidFill>
                              <a:schemeClr val="tx1">
                                <a:lumMod val="50000"/>
                                <a:lumOff val="50000"/>
                              </a:schemeClr>
                            </a:solidFill>
                            <a:latin typeface="Cambria Math" panose="02040503050406030204" pitchFamily="18" charset="0"/>
                            <a:sym typeface="Helvetica Light"/>
                          </a:rPr>
                          <m:t>𝑡</m:t>
                        </m:r>
                      </m:sub>
                    </m:sSub>
                    <m:r>
                      <a:rPr lang="en-US" i="1">
                        <a:solidFill>
                          <a:schemeClr val="tx1">
                            <a:lumMod val="50000"/>
                            <a:lumOff val="50000"/>
                          </a:schemeClr>
                        </a:solidFill>
                        <a:latin typeface="Cambria Math" panose="02040503050406030204" pitchFamily="18" charset="0"/>
                        <a:sym typeface="Helvetica Light"/>
                      </a:rPr>
                      <m:t>:</m:t>
                    </m:r>
                  </m:oMath>
                </a14:m>
                <a:r>
                  <a:rPr lang="en-US" i="1" dirty="0">
                    <a:solidFill>
                      <a:schemeClr val="tx1">
                        <a:lumMod val="50000"/>
                        <a:lumOff val="50000"/>
                      </a:schemeClr>
                    </a:solidFill>
                    <a:latin typeface="Cambria Math" panose="02040503050406030204" pitchFamily="18" charset="0"/>
                    <a:sym typeface="Helvetica Light"/>
                  </a:rPr>
                  <a:t> orders submitted</a:t>
                </a:r>
                <a:endParaRPr lang="en-US" i="1" dirty="0">
                  <a:solidFill>
                    <a:schemeClr val="bg2">
                      <a:lumMod val="50000"/>
                    </a:schemeClr>
                  </a:solidFill>
                  <a:latin typeface="Cambria Math" panose="02040503050406030204" pitchFamily="18" charset="0"/>
                  <a:sym typeface="Helvetica Light"/>
                </a:endParaRPr>
              </a:p>
              <a:p>
                <a:pPr marL="91440" indent="-137160" defTabSz="584200" hangingPunct="0">
                  <a:buFont typeface="Arial" panose="020B0604020202020204" pitchFamily="34" charset="0"/>
                  <a:buChar char="•"/>
                </a:pPr>
                <a14:m>
                  <m:oMath xmlns:m="http://schemas.openxmlformats.org/officeDocument/2006/math">
                    <m:sSub>
                      <m:sSubPr>
                        <m:ctrlPr>
                          <a:rPr lang="en-US" i="1" smtClean="0">
                            <a:solidFill>
                              <a:schemeClr val="bg2">
                                <a:lumMod val="50000"/>
                              </a:schemeClr>
                            </a:solidFill>
                            <a:latin typeface="Cambria Math" panose="02040503050406030204" pitchFamily="18" charset="0"/>
                            <a:sym typeface="Helvetica Light"/>
                          </a:rPr>
                        </m:ctrlPr>
                      </m:sSubPr>
                      <m:e>
                        <m:r>
                          <m:rPr>
                            <m:sty m:val="p"/>
                          </m:rPr>
                          <a:rPr lang="el-GR">
                            <a:solidFill>
                              <a:schemeClr val="bg2">
                                <a:lumMod val="50000"/>
                              </a:schemeClr>
                            </a:solidFill>
                            <a:latin typeface="Cambria Math" panose="02040503050406030204" pitchFamily="18" charset="0"/>
                            <a:sym typeface="Helvetica Light"/>
                          </a:rPr>
                          <m:t>Δ</m:t>
                        </m:r>
                        <m:r>
                          <a:rPr lang="en-US" i="1">
                            <a:solidFill>
                              <a:schemeClr val="bg2">
                                <a:lumMod val="50000"/>
                              </a:schemeClr>
                            </a:solidFill>
                            <a:latin typeface="Cambria Math" panose="02040503050406030204" pitchFamily="18" charset="0"/>
                            <a:sym typeface="Helvetica Light"/>
                          </a:rPr>
                          <m:t>𝑃</m:t>
                        </m:r>
                      </m:e>
                      <m:sub>
                        <m:r>
                          <a:rPr lang="en-US" i="1">
                            <a:solidFill>
                              <a:schemeClr val="bg2">
                                <a:lumMod val="50000"/>
                              </a:schemeClr>
                            </a:solidFill>
                            <a:latin typeface="Cambria Math" panose="02040503050406030204" pitchFamily="18" charset="0"/>
                            <a:sym typeface="Helvetica Light"/>
                          </a:rPr>
                          <m:t>𝑖</m:t>
                        </m:r>
                        <m:r>
                          <a:rPr lang="en-US" i="1">
                            <a:solidFill>
                              <a:schemeClr val="bg2">
                                <a:lumMod val="50000"/>
                              </a:schemeClr>
                            </a:solidFill>
                            <a:latin typeface="Cambria Math" panose="02040503050406030204" pitchFamily="18" charset="0"/>
                            <a:sym typeface="Helvetica Light"/>
                          </a:rPr>
                          <m:t>,</m:t>
                        </m:r>
                        <m:r>
                          <a:rPr lang="el-GR" i="1">
                            <a:solidFill>
                              <a:schemeClr val="bg2">
                                <a:lumMod val="50000"/>
                              </a:schemeClr>
                            </a:solidFill>
                            <a:latin typeface="Cambria Math" panose="02040503050406030204" pitchFamily="18" charset="0"/>
                            <a:sym typeface="Helvetica Light"/>
                          </a:rPr>
                          <m:t>𝜏</m:t>
                        </m:r>
                      </m:sub>
                    </m:sSub>
                  </m:oMath>
                </a14:m>
                <a:r>
                  <a:rPr lang="en-US" i="1" dirty="0">
                    <a:solidFill>
                      <a:schemeClr val="tx1">
                        <a:lumMod val="50000"/>
                        <a:lumOff val="50000"/>
                      </a:schemeClr>
                    </a:solidFill>
                    <a:latin typeface="Cambria Math" panose="02040503050406030204" pitchFamily="18" charset="0"/>
                    <a:sym typeface="Helvetica Light"/>
                  </a:rPr>
                  <a:t>: charge/discharge</a:t>
                </a:r>
              </a:p>
              <a:p>
                <a:pPr marL="91440" indent="-137160" defTabSz="584200" hangingPunct="0">
                  <a:buFont typeface="Arial" panose="020B0604020202020204" pitchFamily="34" charset="0"/>
                  <a:buChar char="•"/>
                </a:pPr>
                <a14:m>
                  <m:oMath xmlns:m="http://schemas.openxmlformats.org/officeDocument/2006/math">
                    <m:sSub>
                      <m:sSubPr>
                        <m:ctrlPr>
                          <a:rPr lang="en-US" i="1" smtClean="0">
                            <a:solidFill>
                              <a:schemeClr val="bg2">
                                <a:lumMod val="50000"/>
                              </a:schemeClr>
                            </a:solidFill>
                            <a:latin typeface="Cambria Math" panose="02040503050406030204" pitchFamily="18" charset="0"/>
                            <a:sym typeface="Helvetica Light"/>
                          </a:rPr>
                        </m:ctrlPr>
                      </m:sSubPr>
                      <m:e>
                        <m:r>
                          <a:rPr lang="en-US" i="1">
                            <a:solidFill>
                              <a:schemeClr val="bg2">
                                <a:lumMod val="50000"/>
                              </a:schemeClr>
                            </a:solidFill>
                            <a:latin typeface="Cambria Math" panose="02040503050406030204" pitchFamily="18" charset="0"/>
                            <a:sym typeface="Helvetica Light"/>
                          </a:rPr>
                          <m:t>𝑟</m:t>
                        </m:r>
                      </m:e>
                      <m:sub>
                        <m:r>
                          <a:rPr lang="en-US" i="1">
                            <a:solidFill>
                              <a:schemeClr val="bg2">
                                <a:lumMod val="50000"/>
                              </a:schemeClr>
                            </a:solidFill>
                            <a:latin typeface="Cambria Math" panose="02040503050406030204" pitchFamily="18" charset="0"/>
                            <a:sym typeface="Helvetica Light"/>
                          </a:rPr>
                          <m:t>𝑖</m:t>
                        </m:r>
                        <m:r>
                          <a:rPr lang="en-US" i="1">
                            <a:solidFill>
                              <a:schemeClr val="bg2">
                                <a:lumMod val="50000"/>
                              </a:schemeClr>
                            </a:solidFill>
                            <a:latin typeface="Cambria Math" panose="02040503050406030204" pitchFamily="18" charset="0"/>
                            <a:sym typeface="Helvetica Light"/>
                          </a:rPr>
                          <m:t>,</m:t>
                        </m:r>
                        <m:r>
                          <a:rPr lang="en-US" i="1">
                            <a:solidFill>
                              <a:schemeClr val="bg2">
                                <a:lumMod val="50000"/>
                              </a:schemeClr>
                            </a:solidFill>
                            <a:latin typeface="Cambria Math" panose="02040503050406030204" pitchFamily="18" charset="0"/>
                            <a:sym typeface="Helvetica Light"/>
                          </a:rPr>
                          <m:t>𝑡</m:t>
                        </m:r>
                      </m:sub>
                    </m:sSub>
                    <m:r>
                      <a:rPr lang="en-US" b="0" i="1" smtClean="0">
                        <a:solidFill>
                          <a:schemeClr val="bg2">
                            <a:lumMod val="50000"/>
                          </a:schemeClr>
                        </a:solidFill>
                        <a:latin typeface="Cambria Math" panose="02040503050406030204" pitchFamily="18" charset="0"/>
                        <a:sym typeface="Helvetica Light"/>
                      </a:rPr>
                      <m:t>: </m:t>
                    </m:r>
                    <m:r>
                      <a:rPr lang="en-US" i="1">
                        <a:solidFill>
                          <a:schemeClr val="bg2">
                            <a:lumMod val="50000"/>
                          </a:schemeClr>
                        </a:solidFill>
                        <a:latin typeface="Cambria Math" panose="02040503050406030204" pitchFamily="18" charset="0"/>
                        <a:sym typeface="Helvetica Light"/>
                      </a:rPr>
                      <m:t>𝑅𝑒𝑣𝑒𝑛𝑢𝑒𝑠</m:t>
                    </m:r>
                  </m:oMath>
                </a14:m>
                <a:endParaRPr lang="en-US" dirty="0">
                  <a:solidFill>
                    <a:schemeClr val="bg2">
                      <a:lumMod val="50000"/>
                    </a:schemeClr>
                  </a:solidFill>
                  <a:sym typeface="Helvetica Light"/>
                </a:endParaRPr>
              </a:p>
            </p:txBody>
          </p:sp>
        </mc:Choice>
        <mc:Fallback xmlns="">
          <p:sp>
            <p:nvSpPr>
              <p:cNvPr id="30" name="Rectangle 29"/>
              <p:cNvSpPr>
                <a:spLocks noRot="1" noChangeAspect="1" noMove="1" noResize="1" noEditPoints="1" noAdjustHandles="1" noChangeArrowheads="1" noChangeShapeType="1" noTextEdit="1"/>
              </p:cNvSpPr>
              <p:nvPr/>
            </p:nvSpPr>
            <p:spPr>
              <a:xfrm>
                <a:off x="8458200" y="1554975"/>
                <a:ext cx="2615973" cy="947695"/>
              </a:xfrm>
              <a:prstGeom prst="rect">
                <a:avLst/>
              </a:prstGeom>
              <a:blipFill>
                <a:blip r:embed="rId10"/>
                <a:stretch>
                  <a:fillRect l="-1632" t="-3846" r="-1865" b="-5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8542698" y="850681"/>
                <a:ext cx="3886200" cy="623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91440" indent="-137160" defTabSz="584200" hangingPunct="0">
                  <a:buFont typeface="Arial" panose="020B0604020202020204" pitchFamily="34" charset="0"/>
                  <a:buChar char="•"/>
                </a:pPr>
                <a14:m>
                  <m:oMath xmlns:m="http://schemas.openxmlformats.org/officeDocument/2006/math">
                    <m:sSubSup>
                      <m:sSubSupPr>
                        <m:ctrlPr>
                          <a:rPr lang="en-US" sz="2000" i="1" dirty="0">
                            <a:solidFill>
                              <a:schemeClr val="tx1">
                                <a:lumMod val="50000"/>
                                <a:lumOff val="50000"/>
                              </a:schemeClr>
                            </a:solidFill>
                            <a:latin typeface="Cambria Math" panose="02040503050406030204" pitchFamily="18" charset="0"/>
                            <a:sym typeface="Helvetica Light"/>
                          </a:rPr>
                        </m:ctrlPr>
                      </m:sSubSupPr>
                      <m:e>
                        <m:r>
                          <a:rPr lang="en-US" sz="2000" i="1" dirty="0">
                            <a:solidFill>
                              <a:schemeClr val="tx1">
                                <a:lumMod val="50000"/>
                                <a:lumOff val="50000"/>
                              </a:schemeClr>
                            </a:solidFill>
                            <a:latin typeface="Cambria Math" panose="02040503050406030204" pitchFamily="18" charset="0"/>
                            <a:sym typeface="Helvetica Light"/>
                          </a:rPr>
                          <m:t>𝑠</m:t>
                        </m:r>
                      </m:e>
                      <m:sub>
                        <m:r>
                          <a:rPr lang="en-US" sz="2000" i="1" dirty="0">
                            <a:solidFill>
                              <a:schemeClr val="tx1">
                                <a:lumMod val="50000"/>
                                <a:lumOff val="50000"/>
                              </a:schemeClr>
                            </a:solidFill>
                            <a:latin typeface="Cambria Math" panose="02040503050406030204" pitchFamily="18" charset="0"/>
                            <a:sym typeface="Helvetica Light"/>
                          </a:rPr>
                          <m:t>𝑡</m:t>
                        </m:r>
                      </m:sub>
                      <m:sup>
                        <m:r>
                          <a:rPr lang="en-US" sz="2000" i="1" dirty="0">
                            <a:solidFill>
                              <a:schemeClr val="tx1">
                                <a:lumMod val="50000"/>
                                <a:lumOff val="50000"/>
                              </a:schemeClr>
                            </a:solidFill>
                            <a:latin typeface="Cambria Math" panose="02040503050406030204" pitchFamily="18" charset="0"/>
                            <a:sym typeface="Helvetica Light"/>
                          </a:rPr>
                          <m:t>𝑂𝐵</m:t>
                        </m:r>
                      </m:sup>
                    </m:sSubSup>
                    <m:r>
                      <a:rPr lang="en-US" sz="2000" i="1">
                        <a:solidFill>
                          <a:schemeClr val="tx1">
                            <a:lumMod val="50000"/>
                            <a:lumOff val="50000"/>
                          </a:schemeClr>
                        </a:solidFill>
                        <a:latin typeface="Cambria Math" panose="02040503050406030204" pitchFamily="18" charset="0"/>
                        <a:sym typeface="Helvetica Light"/>
                      </a:rPr>
                      <m:t>:</m:t>
                    </m:r>
                  </m:oMath>
                </a14:m>
                <a:r>
                  <a:rPr lang="en-US" sz="2000" i="1" dirty="0">
                    <a:solidFill>
                      <a:schemeClr val="tx1">
                        <a:lumMod val="50000"/>
                        <a:lumOff val="50000"/>
                      </a:schemeClr>
                    </a:solidFill>
                    <a:latin typeface="Cambria Math" panose="02040503050406030204" pitchFamily="18" charset="0"/>
                    <a:sym typeface="Helvetica Light"/>
                  </a:rPr>
                  <a:t> order book  at t</a:t>
                </a:r>
              </a:p>
              <a:p>
                <a:pPr marL="91440" indent="-137160" defTabSz="584200" hangingPunct="0">
                  <a:buFont typeface="Arial" panose="020B0604020202020204" pitchFamily="34" charset="0"/>
                  <a:buChar char="•"/>
                </a:pPr>
                <a14:m>
                  <m:oMath xmlns:m="http://schemas.openxmlformats.org/officeDocument/2006/math">
                    <m:sSubSup>
                      <m:sSubSupPr>
                        <m:ctrlPr>
                          <a:rPr lang="en-US" sz="2000" i="1" dirty="0">
                            <a:solidFill>
                              <a:schemeClr val="tx1">
                                <a:lumMod val="50000"/>
                                <a:lumOff val="50000"/>
                              </a:schemeClr>
                            </a:solidFill>
                            <a:latin typeface="Cambria Math" panose="02040503050406030204" pitchFamily="18" charset="0"/>
                            <a:sym typeface="Helvetica Light"/>
                          </a:rPr>
                        </m:ctrlPr>
                      </m:sSubSupPr>
                      <m:e>
                        <m:r>
                          <a:rPr lang="en-US" sz="2000" i="1" dirty="0">
                            <a:solidFill>
                              <a:schemeClr val="tx1">
                                <a:lumMod val="50000"/>
                                <a:lumOff val="50000"/>
                              </a:schemeClr>
                            </a:solidFill>
                            <a:latin typeface="Cambria Math" panose="02040503050406030204" pitchFamily="18" charset="0"/>
                            <a:sym typeface="Helvetica Light"/>
                          </a:rPr>
                          <m:t>𝑠</m:t>
                        </m:r>
                      </m:e>
                      <m:sub>
                        <m:r>
                          <a:rPr lang="en-US" sz="2000" i="1" dirty="0">
                            <a:solidFill>
                              <a:schemeClr val="tx1">
                                <a:lumMod val="50000"/>
                                <a:lumOff val="50000"/>
                              </a:schemeClr>
                            </a:solidFill>
                            <a:latin typeface="Cambria Math" panose="02040503050406030204" pitchFamily="18" charset="0"/>
                            <a:sym typeface="Helvetica Light"/>
                          </a:rPr>
                          <m:t>𝑡</m:t>
                        </m:r>
                      </m:sub>
                      <m:sup>
                        <m:r>
                          <a:rPr lang="en-US" sz="2000" i="1" dirty="0">
                            <a:solidFill>
                              <a:schemeClr val="tx1">
                                <a:lumMod val="50000"/>
                                <a:lumOff val="50000"/>
                              </a:schemeClr>
                            </a:solidFill>
                            <a:latin typeface="Cambria Math" panose="02040503050406030204" pitchFamily="18" charset="0"/>
                            <a:sym typeface="Helvetica Light"/>
                          </a:rPr>
                          <m:t>𝐵</m:t>
                        </m:r>
                      </m:sup>
                    </m:sSubSup>
                    <m:r>
                      <a:rPr lang="en-US" sz="2000" i="1">
                        <a:solidFill>
                          <a:schemeClr val="tx1">
                            <a:lumMod val="50000"/>
                            <a:lumOff val="50000"/>
                          </a:schemeClr>
                        </a:solidFill>
                        <a:latin typeface="Cambria Math" panose="02040503050406030204" pitchFamily="18" charset="0"/>
                        <a:sym typeface="Helvetica Light"/>
                      </a:rPr>
                      <m:t>:</m:t>
                    </m:r>
                  </m:oMath>
                </a14:m>
                <a:r>
                  <a:rPr lang="en-US" sz="2000" i="1" dirty="0">
                    <a:solidFill>
                      <a:schemeClr val="tx1">
                        <a:lumMod val="50000"/>
                        <a:lumOff val="50000"/>
                      </a:schemeClr>
                    </a:solidFill>
                    <a:latin typeface="Cambria Math" panose="02040503050406030204" pitchFamily="18" charset="0"/>
                    <a:sym typeface="Helvetica Light"/>
                  </a:rPr>
                  <a:t> storage state at t</a:t>
                </a:r>
              </a:p>
            </p:txBody>
          </p:sp>
        </mc:Choice>
        <mc:Fallback xmlns="">
          <p:sp>
            <p:nvSpPr>
              <p:cNvPr id="31" name="TextBox 30"/>
              <p:cNvSpPr txBox="1">
                <a:spLocks noRot="1" noChangeAspect="1" noMove="1" noResize="1" noEditPoints="1" noAdjustHandles="1" noChangeArrowheads="1" noChangeShapeType="1" noTextEdit="1"/>
              </p:cNvSpPr>
              <p:nvPr/>
            </p:nvSpPr>
            <p:spPr>
              <a:xfrm>
                <a:off x="8542698" y="850681"/>
                <a:ext cx="3886200" cy="623825"/>
              </a:xfrm>
              <a:prstGeom prst="rect">
                <a:avLst/>
              </a:prstGeom>
              <a:blipFill>
                <a:blip r:embed="rId9"/>
                <a:stretch>
                  <a:fillRect l="-3762" t="-11765" b="-24510"/>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465905355"/>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TIMING" val="|64.1"/>
</p:tagLst>
</file>

<file path=ppt/tags/tag2.xml><?xml version="1.0" encoding="utf-8"?>
<p:tagLst xmlns:a="http://schemas.openxmlformats.org/drawingml/2006/main" xmlns:r="http://schemas.openxmlformats.org/officeDocument/2006/relationships" xmlns:p="http://schemas.openxmlformats.org/presentationml/2006/main">
  <p:tag name="TIMING" val="|52.7"/>
</p:tagLst>
</file>

<file path=ppt/tags/tag3.xml><?xml version="1.0" encoding="utf-8"?>
<p:tagLst xmlns:a="http://schemas.openxmlformats.org/drawingml/2006/main" xmlns:r="http://schemas.openxmlformats.org/officeDocument/2006/relationships" xmlns:p="http://schemas.openxmlformats.org/presentationml/2006/main">
  <p:tag name="TIMING" val="|32.4"/>
</p:tagLst>
</file>

<file path=ppt/tags/tag4.xml><?xml version="1.0" encoding="utf-8"?>
<p:tagLst xmlns:a="http://schemas.openxmlformats.org/drawingml/2006/main" xmlns:r="http://schemas.openxmlformats.org/officeDocument/2006/relationships" xmlns:p="http://schemas.openxmlformats.org/presentationml/2006/main">
  <p:tag name="TIMING" val="|20.1|16|12.7"/>
</p:tagLst>
</file>

<file path=ppt/tags/tag5.xml><?xml version="1.0" encoding="utf-8"?>
<p:tagLst xmlns:a="http://schemas.openxmlformats.org/drawingml/2006/main" xmlns:r="http://schemas.openxmlformats.org/officeDocument/2006/relationships" xmlns:p="http://schemas.openxmlformats.org/presentationml/2006/main">
  <p:tag name="TIMING" val="|8.3|12.7|9.2|45.7|3.6|22.5"/>
</p:tagLst>
</file>

<file path=ppt/tags/tag6.xml><?xml version="1.0" encoding="utf-8"?>
<p:tagLst xmlns:a="http://schemas.openxmlformats.org/drawingml/2006/main" xmlns:r="http://schemas.openxmlformats.org/officeDocument/2006/relationships" xmlns:p="http://schemas.openxmlformats.org/presentationml/2006/main">
  <p:tag name="TIMING" val="|29.9|32|12.3"/>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icrogrids">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Eurostile"/>
        <a:ea typeface="Eurostile"/>
        <a:cs typeface="Eurostile"/>
      </a:majorFont>
      <a:minorFont>
        <a:latin typeface="Eurostile"/>
        <a:ea typeface="Eurostile"/>
        <a:cs typeface="Eurostil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microgrids" id="{3955E45A-19DC-004D-9824-3EB019449765}" vid="{30E4DA4C-5756-3441-938C-6296ED984A2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microgrids</Template>
  <TotalTime>9</TotalTime>
  <Words>3332</Words>
  <Application>Microsoft Office PowerPoint</Application>
  <PresentationFormat>Widescreen</PresentationFormat>
  <Paragraphs>340</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Cambria Math</vt:lpstr>
      <vt:lpstr>Eurostile</vt:lpstr>
      <vt:lpstr>Helvetica Light</vt:lpstr>
      <vt:lpstr>microgrids</vt:lpstr>
      <vt:lpstr>Deep Reinforcement Learning for  bidding in Continuous Intraday Markets </vt:lpstr>
      <vt:lpstr>This presentation summarizes the following article</vt:lpstr>
      <vt:lpstr>Introduction</vt:lpstr>
      <vt:lpstr>Introduction-Motivation</vt:lpstr>
      <vt:lpstr>Contributions</vt:lpstr>
      <vt:lpstr>CID Market Design</vt:lpstr>
      <vt:lpstr>Decision Process</vt:lpstr>
      <vt:lpstr>Decision Process</vt:lpstr>
      <vt:lpstr>Decision Process</vt:lpstr>
      <vt:lpstr>Decision Process</vt:lpstr>
      <vt:lpstr>Decision Process</vt:lpstr>
      <vt:lpstr>High-level actions</vt:lpstr>
      <vt:lpstr>State representation</vt:lpstr>
      <vt:lpstr>State representation</vt:lpstr>
      <vt:lpstr>MDP</vt:lpstr>
      <vt:lpstr>Solution technique</vt:lpstr>
      <vt:lpstr>Evaluation</vt:lpstr>
      <vt:lpstr>Case study</vt:lpstr>
      <vt:lpstr>Results</vt:lpstr>
      <vt:lpstr>Results (progress)</vt:lpstr>
      <vt:lpstr>Results (policy output)</vt:lpstr>
      <vt:lpstr>Results (sensitivity analysis)</vt:lpstr>
      <vt:lpstr>Conclusions and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Boukas John</dc:creator>
  <cp:lastModifiedBy>Cornélusse Bertrand</cp:lastModifiedBy>
  <cp:revision>838</cp:revision>
  <dcterms:created xsi:type="dcterms:W3CDTF">2006-08-16T00:00:00Z</dcterms:created>
  <dcterms:modified xsi:type="dcterms:W3CDTF">2021-12-01T09:49:30Z</dcterms:modified>
</cp:coreProperties>
</file>